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98" r:id="rId3"/>
  </p:sldMasterIdLst>
  <p:notesMasterIdLst>
    <p:notesMasterId r:id="rId51"/>
  </p:notesMasterIdLst>
  <p:sldIdLst>
    <p:sldId id="256" r:id="rId4"/>
    <p:sldId id="514" r:id="rId5"/>
    <p:sldId id="515" r:id="rId6"/>
    <p:sldId id="582" r:id="rId7"/>
    <p:sldId id="583" r:id="rId8"/>
    <p:sldId id="570" r:id="rId9"/>
    <p:sldId id="517" r:id="rId10"/>
    <p:sldId id="518" r:id="rId11"/>
    <p:sldId id="519" r:id="rId12"/>
    <p:sldId id="520" r:id="rId13"/>
    <p:sldId id="521" r:id="rId14"/>
    <p:sldId id="547" r:id="rId15"/>
    <p:sldId id="553" r:id="rId16"/>
    <p:sldId id="554" r:id="rId17"/>
    <p:sldId id="555" r:id="rId18"/>
    <p:sldId id="556" r:id="rId19"/>
    <p:sldId id="575" r:id="rId20"/>
    <p:sldId id="533" r:id="rId21"/>
    <p:sldId id="532" r:id="rId22"/>
    <p:sldId id="535" r:id="rId23"/>
    <p:sldId id="529" r:id="rId24"/>
    <p:sldId id="576" r:id="rId25"/>
    <p:sldId id="539" r:id="rId26"/>
    <p:sldId id="541" r:id="rId27"/>
    <p:sldId id="542" r:id="rId28"/>
    <p:sldId id="540" r:id="rId29"/>
    <p:sldId id="545" r:id="rId30"/>
    <p:sldId id="528" r:id="rId31"/>
    <p:sldId id="543" r:id="rId32"/>
    <p:sldId id="544" r:id="rId33"/>
    <p:sldId id="546" r:id="rId34"/>
    <p:sldId id="577" r:id="rId35"/>
    <p:sldId id="558" r:id="rId36"/>
    <p:sldId id="559" r:id="rId37"/>
    <p:sldId id="560" r:id="rId38"/>
    <p:sldId id="561" r:id="rId39"/>
    <p:sldId id="569" r:id="rId40"/>
    <p:sldId id="568" r:id="rId41"/>
    <p:sldId id="571" r:id="rId42"/>
    <p:sldId id="579" r:id="rId43"/>
    <p:sldId id="580" r:id="rId44"/>
    <p:sldId id="581" r:id="rId45"/>
    <p:sldId id="573" r:id="rId46"/>
    <p:sldId id="574" r:id="rId47"/>
    <p:sldId id="578" r:id="rId48"/>
    <p:sldId id="289" r:id="rId49"/>
    <p:sldId id="527" r:id="rId5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7326B5F-1434-4EEE-B0D7-4B9AF0887B46}">
          <p14:sldIdLst>
            <p14:sldId id="256"/>
          </p14:sldIdLst>
        </p14:section>
        <p14:section name="Introduction" id="{66BF8C86-1627-4262-9F51-041366B8248E}">
          <p14:sldIdLst>
            <p14:sldId id="514"/>
            <p14:sldId id="515"/>
            <p14:sldId id="582"/>
            <p14:sldId id="583"/>
          </p14:sldIdLst>
        </p14:section>
        <p14:section name="Problem formulation" id="{A70ACA51-3AB0-44ED-8AEE-A803735232F2}">
          <p14:sldIdLst>
            <p14:sldId id="570"/>
            <p14:sldId id="517"/>
            <p14:sldId id="518"/>
            <p14:sldId id="519"/>
            <p14:sldId id="520"/>
            <p14:sldId id="521"/>
            <p14:sldId id="547"/>
          </p14:sldIdLst>
        </p14:section>
        <p14:section name="Classic study" id="{92EAA945-C074-4A49-B183-D647D768F6F6}">
          <p14:sldIdLst>
            <p14:sldId id="553"/>
            <p14:sldId id="554"/>
            <p14:sldId id="555"/>
            <p14:sldId id="556"/>
          </p14:sldIdLst>
        </p14:section>
        <p14:section name="Efficient use of flagship funding" id="{4CDEE19C-6022-4369-8143-48693556E8F4}">
          <p14:sldIdLst>
            <p14:sldId id="575"/>
            <p14:sldId id="533"/>
            <p14:sldId id="532"/>
            <p14:sldId id="535"/>
            <p14:sldId id="529"/>
          </p14:sldIdLst>
        </p14:section>
        <p14:section name="Trade-offs between species" id="{0FC617CC-3EE2-444E-A883-A6F276C0AA4C}">
          <p14:sldIdLst>
            <p14:sldId id="576"/>
            <p14:sldId id="539"/>
            <p14:sldId id="541"/>
            <p14:sldId id="542"/>
            <p14:sldId id="540"/>
            <p14:sldId id="545"/>
            <p14:sldId id="528"/>
            <p14:sldId id="543"/>
            <p14:sldId id="544"/>
            <p14:sldId id="546"/>
          </p14:sldIdLst>
        </p14:section>
        <p14:section name="NZ example" id="{4CFF33B6-85D1-477B-AFF2-C607BF7A9242}">
          <p14:sldIdLst>
            <p14:sldId id="577"/>
            <p14:sldId id="558"/>
            <p14:sldId id="559"/>
            <p14:sldId id="560"/>
            <p14:sldId id="561"/>
            <p14:sldId id="569"/>
            <p14:sldId id="568"/>
          </p14:sldIdLst>
        </p14:section>
        <p14:section name="Priority threat management" id="{B3EC3DCF-0792-4FBF-8650-36E1920E4B6E}">
          <p14:sldIdLst>
            <p14:sldId id="571"/>
            <p14:sldId id="579"/>
            <p14:sldId id="580"/>
            <p14:sldId id="581"/>
            <p14:sldId id="573"/>
            <p14:sldId id="574"/>
            <p14:sldId id="578"/>
          </p14:sldIdLst>
        </p14:section>
        <p14:section name="Conclusion" id="{3B23E288-D11D-4A38-8A7F-A2E0E70A602F}">
          <p14:sldIdLst>
            <p14:sldId id="289"/>
            <p14:sldId id="52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e Stone" initials="ZS" lastIdx="2" clrIdx="0">
    <p:extLst>
      <p:ext uri="{19B8F6BF-5375-455C-9EA6-DF929625EA0E}">
        <p15:presenceInfo xmlns:p15="http://schemas.microsoft.com/office/powerpoint/2012/main" userId="ecd519e82100c7ee" providerId="Windows Live"/>
      </p:ext>
    </p:extLst>
  </p:cmAuthor>
  <p:cmAuthor id="2" name="Jeffrey Owen Hanson" initials="JOH" lastIdx="1"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000A8"/>
    <a:srgbClr val="EDEEEF"/>
    <a:srgbClr val="161616"/>
    <a:srgbClr val="151515"/>
    <a:srgbClr val="E6E6E6"/>
    <a:srgbClr val="B5A642"/>
    <a:srgbClr val="47411A"/>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94660"/>
  </p:normalViewPr>
  <p:slideViewPr>
    <p:cSldViewPr snapToGrid="0">
      <p:cViewPr varScale="1">
        <p:scale>
          <a:sx n="85" d="100"/>
          <a:sy n="85" d="100"/>
        </p:scale>
        <p:origin x="44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18"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9"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20"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21" name="PlaceHolder 5"/>
          <p:cNvSpPr>
            <a:spLocks noGrp="1"/>
          </p:cNvSpPr>
          <p:nvPr>
            <p:ph type="sldNum"/>
          </p:nvPr>
        </p:nvSpPr>
        <p:spPr>
          <a:xfrm>
            <a:off x="4399200" y="9555480"/>
            <a:ext cx="3372840" cy="502560"/>
          </a:xfrm>
          <a:prstGeom prst="rect">
            <a:avLst/>
          </a:prstGeom>
        </p:spPr>
        <p:txBody>
          <a:bodyPr lIns="0" tIns="0" rIns="0" bIns="0" anchor="b"/>
          <a:lstStyle/>
          <a:p>
            <a:pPr algn="r"/>
            <a:fld id="{F08D1666-8CA5-49D1-A8F6-7CDDBF498F8E}"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0"/>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15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1812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46</a:t>
            </a:fld>
            <a:endParaRPr lang="en-AU"/>
          </a:p>
        </p:txBody>
      </p:sp>
    </p:spTree>
    <p:extLst>
      <p:ext uri="{BB962C8B-B14F-4D97-AF65-F5344CB8AC3E}">
        <p14:creationId xmlns:p14="http://schemas.microsoft.com/office/powerpoint/2010/main" val="84819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7"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8"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30"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1"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2"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3"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dirty="0">
              <a:solidFill>
                <a:srgbClr val="FFFFFF"/>
              </a:solidFill>
              <a:uFill>
                <a:solidFill>
                  <a:srgbClr val="FFFFFF"/>
                </a:solidFill>
              </a:uFill>
              <a:latin typeface="Calibri"/>
            </a:endParaRPr>
          </a:p>
        </p:txBody>
      </p:sp>
      <p:sp>
        <p:nvSpPr>
          <p:cNvPr id="35"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6"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37" name="Picture 36"/>
          <p:cNvPicPr/>
          <p:nvPr/>
        </p:nvPicPr>
        <p:blipFill>
          <a:blip r:embed="rId2"/>
          <a:stretch/>
        </p:blipFill>
        <p:spPr>
          <a:xfrm>
            <a:off x="2443680" y="1200240"/>
            <a:ext cx="4255920" cy="3394080"/>
          </a:xfrm>
          <a:prstGeom prst="rect">
            <a:avLst/>
          </a:prstGeom>
          <a:ln>
            <a:noFill/>
          </a:ln>
        </p:spPr>
      </p:pic>
      <p:pic>
        <p:nvPicPr>
          <p:cNvPr id="38" name="Picture 37"/>
          <p:cNvPicPr/>
          <p:nvPr/>
        </p:nvPicPr>
        <p:blipFill>
          <a:blip r:embed="rId2"/>
          <a:stretch/>
        </p:blipFill>
        <p:spPr>
          <a:xfrm>
            <a:off x="2443680" y="1200240"/>
            <a:ext cx="4255920" cy="339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18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64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4594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7625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8803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9880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981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4102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1973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238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479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4586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9576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370104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9520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1574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6874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8"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3043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5434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47151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95254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265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0"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1"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5"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6"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7"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3"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4"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5"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597680"/>
            <a:ext cx="7772040" cy="110232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6553080" y="4767120"/>
            <a:ext cx="2133360" cy="273600"/>
          </a:xfrm>
          <a:prstGeom prst="rect">
            <a:avLst/>
          </a:prstGeom>
        </p:spPr>
        <p:txBody>
          <a:bodyPr anchor="ctr"/>
          <a:lstStyle/>
          <a:p>
            <a:pPr algn="r">
              <a:lnSpc>
                <a:spcPct val="100000"/>
              </a:lnSpc>
            </a:pPr>
            <a:fld id="{FB061743-D104-4342-92DB-595A49178A68}"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3200" b="0" strike="noStrike" spc="-1" dirty="0">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2400" b="0" strike="noStrike" spc="-1" dirty="0">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2000" b="0" strike="noStrike" spc="-1" dirty="0">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4072130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3832807"/>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9144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24.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24.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120600" y="233522"/>
            <a:ext cx="8902800" cy="1168057"/>
          </a:xfrm>
          <a:prstGeom prst="rect">
            <a:avLst/>
          </a:prstGeom>
          <a:noFill/>
          <a:ln>
            <a:noFill/>
          </a:ln>
        </p:spPr>
        <p:txBody>
          <a:bodyPr anchor="ctr"/>
          <a:lstStyle/>
          <a:p>
            <a:pPr algn="ctr">
              <a:lnSpc>
                <a:spcPct val="100000"/>
              </a:lnSpc>
            </a:pPr>
            <a:r>
              <a:rPr lang="en-US" sz="4400" b="1" strike="noStrike" spc="-1" dirty="0">
                <a:solidFill>
                  <a:srgbClr val="FFFFFF"/>
                </a:solidFill>
                <a:uFill>
                  <a:solidFill>
                    <a:srgbClr val="FFFFFF"/>
                  </a:solidFill>
                </a:uFill>
                <a:latin typeface="+mj-lt"/>
              </a:rPr>
              <a:t>Conservation science (196.315) Project Prioritization</a:t>
            </a:r>
            <a:endParaRPr lang="en-US" sz="1800" b="0" strike="noStrike" spc="-1" dirty="0">
              <a:solidFill>
                <a:srgbClr val="FFFFFF"/>
              </a:solidFill>
              <a:uFill>
                <a:solidFill>
                  <a:srgbClr val="FFFFFF"/>
                </a:solidFill>
              </a:uFill>
              <a:latin typeface="+mj-lt"/>
            </a:endParaRPr>
          </a:p>
        </p:txBody>
      </p:sp>
      <p:sp>
        <p:nvSpPr>
          <p:cNvPr id="123" name="TextShape 2"/>
          <p:cNvSpPr txBox="1"/>
          <p:nvPr/>
        </p:nvSpPr>
        <p:spPr>
          <a:xfrm>
            <a:off x="791820" y="4325894"/>
            <a:ext cx="7560360" cy="746109"/>
          </a:xfrm>
          <a:prstGeom prst="rect">
            <a:avLst/>
          </a:prstGeom>
          <a:noFill/>
          <a:ln>
            <a:noFill/>
          </a:ln>
        </p:spPr>
        <p:txBody>
          <a:bodyPr/>
          <a:lstStyle/>
          <a:p>
            <a:pPr algn="ctr">
              <a:lnSpc>
                <a:spcPct val="100000"/>
              </a:lnSpc>
            </a:pPr>
            <a:r>
              <a:rPr lang="en-US" sz="4000" b="0" strike="noStrike" spc="-1" dirty="0">
                <a:solidFill>
                  <a:srgbClr val="BFBFBF"/>
                </a:solidFill>
                <a:uFill>
                  <a:solidFill>
                    <a:srgbClr val="FFFFFF"/>
                  </a:solidFill>
                </a:uFill>
                <a:latin typeface="Calibri"/>
              </a:rPr>
              <a:t>Jeffrey Hanson</a:t>
            </a:r>
            <a:endParaRPr lang="en-US" sz="3200" b="0" strike="noStrike" spc="-1" dirty="0">
              <a:solidFill>
                <a:srgbClr val="FFFFFF"/>
              </a:solidFill>
              <a:uFill>
                <a:solidFill>
                  <a:srgbClr val="FFFFFF"/>
                </a:solidFill>
              </a:uFill>
              <a:latin typeface="Arial"/>
            </a:endParaRPr>
          </a:p>
        </p:txBody>
      </p:sp>
      <p:pic>
        <p:nvPicPr>
          <p:cNvPr id="128" name="Picture 2"/>
          <p:cNvPicPr/>
          <p:nvPr/>
        </p:nvPicPr>
        <p:blipFill>
          <a:blip r:embed="rId2"/>
          <a:stretch/>
        </p:blipFill>
        <p:spPr>
          <a:xfrm>
            <a:off x="2592180" y="1646720"/>
            <a:ext cx="3959640" cy="2474640"/>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13994" y="693731"/>
            <a:ext cx="1937646" cy="646331"/>
          </a:xfrm>
          <a:prstGeom prst="rect">
            <a:avLst/>
          </a:prstGeom>
          <a:noFill/>
        </p:spPr>
        <p:txBody>
          <a:bodyPr wrap="none" rtlCol="0">
            <a:spAutoFit/>
          </a:bodyPr>
          <a:lstStyle/>
          <a:p>
            <a:r>
              <a:rPr lang="en-AU" sz="3600" u="sng" dirty="0"/>
              <a:t>Cost data</a:t>
            </a:r>
          </a:p>
        </p:txBody>
      </p:sp>
      <p:sp>
        <p:nvSpPr>
          <p:cNvPr id="21" name="TextBox 20"/>
          <p:cNvSpPr txBox="1"/>
          <p:nvPr/>
        </p:nvSpPr>
        <p:spPr>
          <a:xfrm>
            <a:off x="9942653" y="-734406"/>
            <a:ext cx="1370247" cy="369332"/>
          </a:xfrm>
          <a:prstGeom prst="rect">
            <a:avLst/>
          </a:prstGeom>
          <a:noFill/>
        </p:spPr>
        <p:txBody>
          <a:bodyPr wrap="none" rtlCol="0">
            <a:spAutoFit/>
          </a:bodyPr>
          <a:lstStyle/>
          <a:p>
            <a:r>
              <a:rPr lang="en-AU" dirty="0"/>
              <a:t>Feature data</a:t>
            </a:r>
          </a:p>
        </p:txBody>
      </p:sp>
      <p:sp>
        <p:nvSpPr>
          <p:cNvPr id="46" name="TextBox 45"/>
          <p:cNvSpPr txBox="1"/>
          <p:nvPr/>
        </p:nvSpPr>
        <p:spPr>
          <a:xfrm>
            <a:off x="5069986" y="1247809"/>
            <a:ext cx="2116349" cy="461665"/>
          </a:xfrm>
          <a:prstGeom prst="rect">
            <a:avLst/>
          </a:prstGeom>
          <a:noFill/>
        </p:spPr>
        <p:txBody>
          <a:bodyPr wrap="none" rtlCol="0">
            <a:spAutoFit/>
          </a:bodyPr>
          <a:lstStyle/>
          <a:p>
            <a:r>
              <a:rPr lang="en-AU" sz="2400" dirty="0"/>
              <a:t>Persistence (%)</a:t>
            </a:r>
          </a:p>
        </p:txBody>
      </p:sp>
      <p:sp>
        <p:nvSpPr>
          <p:cNvPr id="47" name="TextBox 46"/>
          <p:cNvSpPr txBox="1"/>
          <p:nvPr/>
        </p:nvSpPr>
        <p:spPr>
          <a:xfrm>
            <a:off x="3857254" y="1913328"/>
            <a:ext cx="1141659" cy="461665"/>
          </a:xfrm>
          <a:prstGeom prst="rect">
            <a:avLst/>
          </a:prstGeom>
          <a:noFill/>
        </p:spPr>
        <p:txBody>
          <a:bodyPr wrap="none" rtlCol="0">
            <a:spAutoFit/>
          </a:bodyPr>
          <a:lstStyle/>
          <a:p>
            <a:r>
              <a:rPr lang="en-AU" sz="2400" dirty="0"/>
              <a:t>Success</a:t>
            </a:r>
          </a:p>
        </p:txBody>
      </p:sp>
      <p:grpSp>
        <p:nvGrpSpPr>
          <p:cNvPr id="49" name="Group 48"/>
          <p:cNvGrpSpPr/>
          <p:nvPr/>
        </p:nvGrpSpPr>
        <p:grpSpPr>
          <a:xfrm>
            <a:off x="1174482" y="1283114"/>
            <a:ext cx="1926379" cy="1024202"/>
            <a:chOff x="1042402" y="1032216"/>
            <a:chExt cx="1926379" cy="1024202"/>
          </a:xfrm>
        </p:grpSpPr>
        <p:sp>
          <p:nvSpPr>
            <p:cNvPr id="33" name="Rectangle 32"/>
            <p:cNvSpPr/>
            <p:nvPr/>
          </p:nvSpPr>
          <p:spPr>
            <a:xfrm>
              <a:off x="2406196" y="1492740"/>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2406196" y="1512571"/>
              <a:ext cx="562585" cy="53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54017" y="1032216"/>
              <a:ext cx="1109599" cy="461665"/>
            </a:xfrm>
            <a:prstGeom prst="rect">
              <a:avLst/>
            </a:prstGeom>
            <a:noFill/>
          </p:spPr>
          <p:txBody>
            <a:bodyPr wrap="none" rtlCol="0">
              <a:spAutoFit/>
            </a:bodyPr>
            <a:lstStyle/>
            <a:p>
              <a:r>
                <a:rPr lang="en-AU" sz="2400" dirty="0"/>
                <a:t>Actions</a:t>
              </a:r>
            </a:p>
          </p:txBody>
        </p:sp>
        <p:grpSp>
          <p:nvGrpSpPr>
            <p:cNvPr id="26" name="Group 25"/>
            <p:cNvGrpSpPr/>
            <p:nvPr/>
          </p:nvGrpSpPr>
          <p:grpSpPr>
            <a:xfrm>
              <a:off x="1727525" y="1493833"/>
              <a:ext cx="562585" cy="562585"/>
              <a:chOff x="-2622895" y="613980"/>
              <a:chExt cx="696305" cy="696305"/>
            </a:xfrm>
          </p:grpSpPr>
          <p:sp>
            <p:nvSpPr>
              <p:cNvPr id="23" name="Rectangle 22"/>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042402" y="1493833"/>
              <a:ext cx="562585" cy="562585"/>
              <a:chOff x="-2790412" y="5046269"/>
              <a:chExt cx="696305" cy="696305"/>
            </a:xfrm>
          </p:grpSpPr>
          <p:sp>
            <p:nvSpPr>
              <p:cNvPr id="32" name="Rectangle 31"/>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p:cNvSpPr txBox="1"/>
          <p:nvPr/>
        </p:nvSpPr>
        <p:spPr>
          <a:xfrm rot="16200000">
            <a:off x="-989928" y="3456721"/>
            <a:ext cx="2401876" cy="461665"/>
          </a:xfrm>
          <a:prstGeom prst="rect">
            <a:avLst/>
          </a:prstGeom>
          <a:noFill/>
        </p:spPr>
        <p:txBody>
          <a:bodyPr wrap="none" rtlCol="0">
            <a:spAutoFit/>
          </a:bodyPr>
          <a:lstStyle/>
          <a:p>
            <a:r>
              <a:rPr lang="en-AU" sz="2400" dirty="0"/>
              <a:t>Recovery projects</a:t>
            </a:r>
          </a:p>
        </p:txBody>
      </p:sp>
      <p:grpSp>
        <p:nvGrpSpPr>
          <p:cNvPr id="57" name="Group 56"/>
          <p:cNvGrpSpPr>
            <a:grpSpLocks noChangeAspect="1"/>
          </p:cNvGrpSpPr>
          <p:nvPr/>
        </p:nvGrpSpPr>
        <p:grpSpPr>
          <a:xfrm>
            <a:off x="701522" y="2380930"/>
            <a:ext cx="429932" cy="561600"/>
            <a:chOff x="199951" y="2162824"/>
            <a:chExt cx="639368" cy="733591"/>
          </a:xfrm>
        </p:grpSpPr>
        <p:sp>
          <p:nvSpPr>
            <p:cNvPr id="58" name="Rectangle 57"/>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54" name="TextBox 53"/>
          <p:cNvSpPr txBox="1"/>
          <p:nvPr/>
        </p:nvSpPr>
        <p:spPr>
          <a:xfrm>
            <a:off x="4070453" y="2430898"/>
            <a:ext cx="715260" cy="461665"/>
          </a:xfrm>
          <a:prstGeom prst="rect">
            <a:avLst/>
          </a:prstGeom>
          <a:noFill/>
        </p:spPr>
        <p:txBody>
          <a:bodyPr wrap="none" rtlCol="0">
            <a:spAutoFit/>
          </a:bodyPr>
          <a:lstStyle/>
          <a:p>
            <a:r>
              <a:rPr lang="en-AU" sz="2400" dirty="0"/>
              <a:t>90%</a:t>
            </a:r>
          </a:p>
        </p:txBody>
      </p:sp>
      <p:grpSp>
        <p:nvGrpSpPr>
          <p:cNvPr id="60" name="Group 59"/>
          <p:cNvGrpSpPr>
            <a:grpSpLocks noChangeAspect="1"/>
          </p:cNvGrpSpPr>
          <p:nvPr/>
        </p:nvGrpSpPr>
        <p:grpSpPr>
          <a:xfrm>
            <a:off x="502910" y="3045228"/>
            <a:ext cx="628544" cy="561600"/>
            <a:chOff x="185870" y="2964248"/>
            <a:chExt cx="667530" cy="596434"/>
          </a:xfrm>
        </p:grpSpPr>
        <p:sp>
          <p:nvSpPr>
            <p:cNvPr id="61" name="Rectangle 60"/>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2" name="Picture 61"/>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pic>
        <p:nvPicPr>
          <p:cNvPr id="73"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65861" y="3149535"/>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4070453" y="3095196"/>
            <a:ext cx="715260" cy="461665"/>
          </a:xfrm>
          <a:prstGeom prst="rect">
            <a:avLst/>
          </a:prstGeom>
          <a:noFill/>
        </p:spPr>
        <p:txBody>
          <a:bodyPr wrap="none" rtlCol="0">
            <a:spAutoFit/>
          </a:bodyPr>
          <a:lstStyle/>
          <a:p>
            <a:r>
              <a:rPr lang="en-AU" sz="2400" dirty="0"/>
              <a:t>20%</a:t>
            </a:r>
          </a:p>
        </p:txBody>
      </p:sp>
      <p:grpSp>
        <p:nvGrpSpPr>
          <p:cNvPr id="63" name="Group 62"/>
          <p:cNvGrpSpPr>
            <a:grpSpLocks noChangeAspect="1"/>
          </p:cNvGrpSpPr>
          <p:nvPr/>
        </p:nvGrpSpPr>
        <p:grpSpPr>
          <a:xfrm>
            <a:off x="569854" y="3709526"/>
            <a:ext cx="561600" cy="561600"/>
            <a:chOff x="4908376" y="1516788"/>
            <a:chExt cx="658422" cy="658422"/>
          </a:xfrm>
        </p:grpSpPr>
        <p:sp>
          <p:nvSpPr>
            <p:cNvPr id="64" name="Rectangle 63"/>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79" name="TextBox 78"/>
          <p:cNvSpPr txBox="1"/>
          <p:nvPr/>
        </p:nvSpPr>
        <p:spPr>
          <a:xfrm>
            <a:off x="4070453" y="3759494"/>
            <a:ext cx="715260" cy="461665"/>
          </a:xfrm>
          <a:prstGeom prst="rect">
            <a:avLst/>
          </a:prstGeom>
          <a:noFill/>
        </p:spPr>
        <p:txBody>
          <a:bodyPr wrap="none" rtlCol="0">
            <a:spAutoFit/>
          </a:bodyPr>
          <a:lstStyle/>
          <a:p>
            <a:r>
              <a:rPr lang="en-AU" sz="2400" dirty="0"/>
              <a:t>50%</a:t>
            </a:r>
          </a:p>
        </p:txBody>
      </p:sp>
      <p:grpSp>
        <p:nvGrpSpPr>
          <p:cNvPr id="122" name="Group 121"/>
          <p:cNvGrpSpPr/>
          <p:nvPr/>
        </p:nvGrpSpPr>
        <p:grpSpPr>
          <a:xfrm>
            <a:off x="5136379" y="1716227"/>
            <a:ext cx="583814" cy="1130169"/>
            <a:chOff x="5136379" y="1716227"/>
            <a:chExt cx="583814" cy="1130169"/>
          </a:xfrm>
        </p:grpSpPr>
        <p:grpSp>
          <p:nvGrpSpPr>
            <p:cNvPr id="36" name="Group 35"/>
            <p:cNvGrpSpPr>
              <a:grpSpLocks noChangeAspect="1"/>
            </p:cNvGrpSpPr>
            <p:nvPr/>
          </p:nvGrpSpPr>
          <p:grpSpPr>
            <a:xfrm>
              <a:off x="5213320" y="1716227"/>
              <a:ext cx="429932" cy="561600"/>
              <a:chOff x="199951" y="2162824"/>
              <a:chExt cx="639368" cy="733591"/>
            </a:xfrm>
          </p:grpSpPr>
          <p:sp>
            <p:nvSpPr>
              <p:cNvPr id="11" name="Rectangle 10"/>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66" name="TextBox 65"/>
            <p:cNvSpPr txBox="1"/>
            <p:nvPr/>
          </p:nvSpPr>
          <p:spPr>
            <a:xfrm>
              <a:off x="5136379" y="2477064"/>
              <a:ext cx="583814" cy="369332"/>
            </a:xfrm>
            <a:prstGeom prst="rect">
              <a:avLst/>
            </a:prstGeom>
            <a:noFill/>
          </p:spPr>
          <p:txBody>
            <a:bodyPr wrap="none" rtlCol="0">
              <a:spAutoFit/>
            </a:bodyPr>
            <a:lstStyle/>
            <a:p>
              <a:r>
                <a:rPr lang="en-AU" dirty="0"/>
                <a:t>95%</a:t>
              </a:r>
            </a:p>
          </p:txBody>
        </p:sp>
      </p:grpSp>
      <p:grpSp>
        <p:nvGrpSpPr>
          <p:cNvPr id="121" name="Group 120"/>
          <p:cNvGrpSpPr/>
          <p:nvPr/>
        </p:nvGrpSpPr>
        <p:grpSpPr>
          <a:xfrm>
            <a:off x="5776450" y="1712850"/>
            <a:ext cx="628544" cy="1797844"/>
            <a:chOff x="5711966" y="1712850"/>
            <a:chExt cx="628544" cy="1797844"/>
          </a:xfrm>
        </p:grpSpPr>
        <p:grpSp>
          <p:nvGrpSpPr>
            <p:cNvPr id="37" name="Group 36"/>
            <p:cNvGrpSpPr>
              <a:grpSpLocks noChangeAspect="1"/>
            </p:cNvGrpSpPr>
            <p:nvPr/>
          </p:nvGrpSpPr>
          <p:grpSpPr>
            <a:xfrm>
              <a:off x="5711966" y="1712850"/>
              <a:ext cx="628544" cy="561600"/>
              <a:chOff x="185870" y="2964248"/>
              <a:chExt cx="667530" cy="596434"/>
            </a:xfrm>
          </p:grpSpPr>
          <p:sp>
            <p:nvSpPr>
              <p:cNvPr id="17" name="Rectangle 16"/>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8" name="Picture 17"/>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sp>
          <p:nvSpPr>
            <p:cNvPr id="82" name="TextBox 81"/>
            <p:cNvSpPr txBox="1"/>
            <p:nvPr/>
          </p:nvSpPr>
          <p:spPr>
            <a:xfrm>
              <a:off x="5734331" y="3141362"/>
              <a:ext cx="583814" cy="369332"/>
            </a:xfrm>
            <a:prstGeom prst="rect">
              <a:avLst/>
            </a:prstGeom>
            <a:noFill/>
          </p:spPr>
          <p:txBody>
            <a:bodyPr wrap="none" rtlCol="0">
              <a:spAutoFit/>
            </a:bodyPr>
            <a:lstStyle/>
            <a:p>
              <a:r>
                <a:rPr lang="en-AU" dirty="0"/>
                <a:t>10%</a:t>
              </a:r>
            </a:p>
          </p:txBody>
        </p:sp>
      </p:grpSp>
      <p:grpSp>
        <p:nvGrpSpPr>
          <p:cNvPr id="120" name="Group 119"/>
          <p:cNvGrpSpPr/>
          <p:nvPr/>
        </p:nvGrpSpPr>
        <p:grpSpPr>
          <a:xfrm>
            <a:off x="6461250" y="1712850"/>
            <a:ext cx="583814" cy="2462142"/>
            <a:chOff x="6461250" y="1712850"/>
            <a:chExt cx="583814" cy="2462142"/>
          </a:xfrm>
        </p:grpSpPr>
        <p:grpSp>
          <p:nvGrpSpPr>
            <p:cNvPr id="41" name="Group 40"/>
            <p:cNvGrpSpPr>
              <a:grpSpLocks noChangeAspect="1"/>
            </p:cNvGrpSpPr>
            <p:nvPr/>
          </p:nvGrpSpPr>
          <p:grpSpPr>
            <a:xfrm>
              <a:off x="6472357" y="1712850"/>
              <a:ext cx="561600" cy="561600"/>
              <a:chOff x="4908376" y="1516788"/>
              <a:chExt cx="658422" cy="658422"/>
            </a:xfrm>
          </p:grpSpPr>
          <p:sp>
            <p:nvSpPr>
              <p:cNvPr id="9" name="Rectangle 8"/>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0" name="Picture 9"/>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83" name="TextBox 82"/>
            <p:cNvSpPr txBox="1"/>
            <p:nvPr/>
          </p:nvSpPr>
          <p:spPr>
            <a:xfrm>
              <a:off x="6461250" y="3805660"/>
              <a:ext cx="583814" cy="369332"/>
            </a:xfrm>
            <a:prstGeom prst="rect">
              <a:avLst/>
            </a:prstGeom>
            <a:noFill/>
          </p:spPr>
          <p:txBody>
            <a:bodyPr wrap="none" rtlCol="0">
              <a:spAutoFit/>
            </a:bodyPr>
            <a:lstStyle/>
            <a:p>
              <a:r>
                <a:rPr lang="en-AU" dirty="0"/>
                <a:t>70%</a:t>
              </a:r>
            </a:p>
          </p:txBody>
        </p:sp>
      </p:grpSp>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pic>
        <p:nvPicPr>
          <p:cNvPr id="88"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3" y="3813831"/>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2" y="2484599"/>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1637" y="3813833"/>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p:cNvGrpSpPr/>
          <p:nvPr/>
        </p:nvGrpSpPr>
        <p:grpSpPr>
          <a:xfrm>
            <a:off x="3223399" y="1743638"/>
            <a:ext cx="562585" cy="562585"/>
            <a:chOff x="3244063" y="1458576"/>
            <a:chExt cx="562585" cy="562585"/>
          </a:xfrm>
        </p:grpSpPr>
        <p:sp>
          <p:nvSpPr>
            <p:cNvPr id="103" name="Rectangle 102"/>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quot;No&quot; Symbol 103"/>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5" name="Group 104"/>
          <p:cNvGrpSpPr/>
          <p:nvPr/>
        </p:nvGrpSpPr>
        <p:grpSpPr>
          <a:xfrm>
            <a:off x="568869" y="4373825"/>
            <a:ext cx="562585" cy="562585"/>
            <a:chOff x="3767208" y="2886213"/>
            <a:chExt cx="562585" cy="562585"/>
          </a:xfrm>
        </p:grpSpPr>
        <p:sp>
          <p:nvSpPr>
            <p:cNvPr id="106" name="Rectangle 105"/>
            <p:cNvSpPr/>
            <p:nvPr/>
          </p:nvSpPr>
          <p:spPr>
            <a:xfrm>
              <a:off x="3767208" y="2886213"/>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quot;No&quot; Symbol 106"/>
            <p:cNvSpPr/>
            <p:nvPr/>
          </p:nvSpPr>
          <p:spPr>
            <a:xfrm>
              <a:off x="3784908" y="2943776"/>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pic>
        <p:nvPicPr>
          <p:cNvPr id="108"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5328" y="4478624"/>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p:cNvSpPr/>
          <p:nvPr/>
        </p:nvSpPr>
        <p:spPr>
          <a:xfrm>
            <a:off x="3992708" y="4424285"/>
            <a:ext cx="870751" cy="461665"/>
          </a:xfrm>
          <a:prstGeom prst="rect">
            <a:avLst/>
          </a:prstGeom>
        </p:spPr>
        <p:txBody>
          <a:bodyPr wrap="none">
            <a:spAutoFit/>
          </a:bodyPr>
          <a:lstStyle/>
          <a:p>
            <a:r>
              <a:rPr lang="en-AU" sz="2400" dirty="0"/>
              <a:t>100%</a:t>
            </a:r>
          </a:p>
        </p:txBody>
      </p:sp>
      <p:sp>
        <p:nvSpPr>
          <p:cNvPr id="110" name="TextBox 109"/>
          <p:cNvSpPr txBox="1"/>
          <p:nvPr/>
        </p:nvSpPr>
        <p:spPr>
          <a:xfrm>
            <a:off x="5136379" y="4470451"/>
            <a:ext cx="583814" cy="369332"/>
          </a:xfrm>
          <a:prstGeom prst="rect">
            <a:avLst/>
          </a:prstGeom>
          <a:noFill/>
        </p:spPr>
        <p:txBody>
          <a:bodyPr wrap="none" rtlCol="0">
            <a:spAutoFit/>
          </a:bodyPr>
          <a:lstStyle/>
          <a:p>
            <a:r>
              <a:rPr lang="en-AU" dirty="0"/>
              <a:t>40%</a:t>
            </a:r>
          </a:p>
        </p:txBody>
      </p:sp>
      <p:sp>
        <p:nvSpPr>
          <p:cNvPr id="111" name="TextBox 110"/>
          <p:cNvSpPr txBox="1"/>
          <p:nvPr/>
        </p:nvSpPr>
        <p:spPr>
          <a:xfrm>
            <a:off x="5857325" y="4470451"/>
            <a:ext cx="466794" cy="369332"/>
          </a:xfrm>
          <a:prstGeom prst="rect">
            <a:avLst/>
          </a:prstGeom>
          <a:noFill/>
        </p:spPr>
        <p:txBody>
          <a:bodyPr wrap="none" rtlCol="0">
            <a:spAutoFit/>
          </a:bodyPr>
          <a:lstStyle/>
          <a:p>
            <a:r>
              <a:rPr lang="en-AU" dirty="0"/>
              <a:t>9%</a:t>
            </a:r>
          </a:p>
        </p:txBody>
      </p:sp>
      <p:sp>
        <p:nvSpPr>
          <p:cNvPr id="112" name="TextBox 111"/>
          <p:cNvSpPr txBox="1"/>
          <p:nvPr/>
        </p:nvSpPr>
        <p:spPr>
          <a:xfrm>
            <a:off x="6461250" y="4470451"/>
            <a:ext cx="583814" cy="369332"/>
          </a:xfrm>
          <a:prstGeom prst="rect">
            <a:avLst/>
          </a:prstGeom>
          <a:noFill/>
        </p:spPr>
        <p:txBody>
          <a:bodyPr wrap="none" rtlCol="0">
            <a:spAutoFit/>
          </a:bodyPr>
          <a:lstStyle/>
          <a:p>
            <a:r>
              <a:rPr lang="en-AU" dirty="0"/>
              <a:t>65%</a:t>
            </a:r>
          </a:p>
        </p:txBody>
      </p:sp>
      <p:grpSp>
        <p:nvGrpSpPr>
          <p:cNvPr id="119" name="Group 118"/>
          <p:cNvGrpSpPr/>
          <p:nvPr/>
        </p:nvGrpSpPr>
        <p:grpSpPr>
          <a:xfrm>
            <a:off x="7377044" y="2741333"/>
            <a:ext cx="1696598" cy="562585"/>
            <a:chOff x="7377044" y="3693140"/>
            <a:chExt cx="1696598" cy="562585"/>
          </a:xfrm>
        </p:grpSpPr>
        <p:sp>
          <p:nvSpPr>
            <p:cNvPr id="123" name="TextBox 122"/>
            <p:cNvSpPr txBox="1"/>
            <p:nvPr/>
          </p:nvSpPr>
          <p:spPr>
            <a:xfrm>
              <a:off x="7975264" y="3712822"/>
              <a:ext cx="1098378" cy="523220"/>
            </a:xfrm>
            <a:prstGeom prst="rect">
              <a:avLst/>
            </a:prstGeom>
            <a:noFill/>
          </p:spPr>
          <p:txBody>
            <a:bodyPr wrap="none" rtlCol="0">
              <a:spAutoFit/>
            </a:bodyPr>
            <a:lstStyle/>
            <a:p>
              <a:r>
                <a:rPr lang="en-AU" sz="2800" dirty="0"/>
                <a:t>$$$$$</a:t>
              </a:r>
            </a:p>
          </p:txBody>
        </p:sp>
        <p:grpSp>
          <p:nvGrpSpPr>
            <p:cNvPr id="125" name="Group 124"/>
            <p:cNvGrpSpPr/>
            <p:nvPr/>
          </p:nvGrpSpPr>
          <p:grpSpPr>
            <a:xfrm>
              <a:off x="7377044" y="3693140"/>
              <a:ext cx="562585" cy="562585"/>
              <a:chOff x="9279472" y="2261725"/>
              <a:chExt cx="562585" cy="562585"/>
            </a:xfrm>
          </p:grpSpPr>
          <p:sp>
            <p:nvSpPr>
              <p:cNvPr id="126" name="Rectangle 125"/>
              <p:cNvSpPr/>
              <p:nvPr/>
            </p:nvSpPr>
            <p:spPr>
              <a:xfrm>
                <a:off x="9279472" y="2261725"/>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7"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9279472" y="2281556"/>
                <a:ext cx="562585" cy="533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8" name="Group 127"/>
          <p:cNvGrpSpPr/>
          <p:nvPr/>
        </p:nvGrpSpPr>
        <p:grpSpPr>
          <a:xfrm>
            <a:off x="7377044" y="2053760"/>
            <a:ext cx="1157831" cy="562585"/>
            <a:chOff x="7377044" y="2978219"/>
            <a:chExt cx="1157831" cy="562585"/>
          </a:xfrm>
        </p:grpSpPr>
        <p:sp>
          <p:nvSpPr>
            <p:cNvPr id="129" name="TextBox 128"/>
            <p:cNvSpPr txBox="1"/>
            <p:nvPr/>
          </p:nvSpPr>
          <p:spPr>
            <a:xfrm>
              <a:off x="7984724" y="2997901"/>
              <a:ext cx="550151" cy="523220"/>
            </a:xfrm>
            <a:prstGeom prst="rect">
              <a:avLst/>
            </a:prstGeom>
            <a:noFill/>
          </p:spPr>
          <p:txBody>
            <a:bodyPr wrap="none" rtlCol="0">
              <a:spAutoFit/>
            </a:bodyPr>
            <a:lstStyle/>
            <a:p>
              <a:r>
                <a:rPr lang="en-AU" sz="2800" dirty="0"/>
                <a:t>$$</a:t>
              </a:r>
            </a:p>
          </p:txBody>
        </p:sp>
        <p:grpSp>
          <p:nvGrpSpPr>
            <p:cNvPr id="130" name="Group 129"/>
            <p:cNvGrpSpPr/>
            <p:nvPr/>
          </p:nvGrpSpPr>
          <p:grpSpPr>
            <a:xfrm>
              <a:off x="7377044" y="2978219"/>
              <a:ext cx="562585" cy="562585"/>
              <a:chOff x="-2622895" y="613980"/>
              <a:chExt cx="696305" cy="696305"/>
            </a:xfrm>
          </p:grpSpPr>
          <p:sp>
            <p:nvSpPr>
              <p:cNvPr id="134" name="Rectangle 133"/>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5"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6" name="Group 135"/>
          <p:cNvGrpSpPr/>
          <p:nvPr/>
        </p:nvGrpSpPr>
        <p:grpSpPr>
          <a:xfrm>
            <a:off x="7377044" y="1366187"/>
            <a:ext cx="965628" cy="562585"/>
            <a:chOff x="7377044" y="2305987"/>
            <a:chExt cx="965628" cy="562585"/>
          </a:xfrm>
        </p:grpSpPr>
        <p:sp>
          <p:nvSpPr>
            <p:cNvPr id="137" name="TextBox 136"/>
            <p:cNvSpPr txBox="1"/>
            <p:nvPr/>
          </p:nvSpPr>
          <p:spPr>
            <a:xfrm>
              <a:off x="7975264" y="2325669"/>
              <a:ext cx="367408" cy="523220"/>
            </a:xfrm>
            <a:prstGeom prst="rect">
              <a:avLst/>
            </a:prstGeom>
            <a:noFill/>
          </p:spPr>
          <p:txBody>
            <a:bodyPr wrap="none" rtlCol="0">
              <a:spAutoFit/>
            </a:bodyPr>
            <a:lstStyle/>
            <a:p>
              <a:r>
                <a:rPr lang="en-AU" sz="2800" dirty="0"/>
                <a:t>$</a:t>
              </a:r>
            </a:p>
          </p:txBody>
        </p:sp>
        <p:grpSp>
          <p:nvGrpSpPr>
            <p:cNvPr id="138" name="Group 137"/>
            <p:cNvGrpSpPr/>
            <p:nvPr/>
          </p:nvGrpSpPr>
          <p:grpSpPr>
            <a:xfrm>
              <a:off x="7377044" y="2305987"/>
              <a:ext cx="562585" cy="562585"/>
              <a:chOff x="-2790412" y="5046269"/>
              <a:chExt cx="696305" cy="696305"/>
            </a:xfrm>
          </p:grpSpPr>
          <p:sp>
            <p:nvSpPr>
              <p:cNvPr id="139" name="Rectangle 138"/>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0"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1" name="Group 140"/>
          <p:cNvGrpSpPr/>
          <p:nvPr/>
        </p:nvGrpSpPr>
        <p:grpSpPr>
          <a:xfrm>
            <a:off x="7377044" y="3428906"/>
            <a:ext cx="1148371" cy="562585"/>
            <a:chOff x="7377044" y="4368706"/>
            <a:chExt cx="1148371" cy="562585"/>
          </a:xfrm>
        </p:grpSpPr>
        <p:grpSp>
          <p:nvGrpSpPr>
            <p:cNvPr id="142" name="Group 141"/>
            <p:cNvGrpSpPr/>
            <p:nvPr/>
          </p:nvGrpSpPr>
          <p:grpSpPr>
            <a:xfrm>
              <a:off x="7377044" y="4368706"/>
              <a:ext cx="562585" cy="562585"/>
              <a:chOff x="3244063" y="1458576"/>
              <a:chExt cx="562585" cy="562585"/>
            </a:xfrm>
          </p:grpSpPr>
          <p:sp>
            <p:nvSpPr>
              <p:cNvPr id="144" name="Rectangle 143"/>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quot;No&quot; Symbol 144"/>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143" name="TextBox 142"/>
            <p:cNvSpPr txBox="1"/>
            <p:nvPr/>
          </p:nvSpPr>
          <p:spPr>
            <a:xfrm>
              <a:off x="7975264" y="4404917"/>
              <a:ext cx="550151" cy="523220"/>
            </a:xfrm>
            <a:prstGeom prst="rect">
              <a:avLst/>
            </a:prstGeom>
            <a:noFill/>
          </p:spPr>
          <p:txBody>
            <a:bodyPr wrap="none" rtlCol="0">
              <a:spAutoFit/>
            </a:bodyPr>
            <a:lstStyle/>
            <a:p>
              <a:r>
                <a:rPr lang="en-AU" sz="2800" dirty="0"/>
                <a:t>$0</a:t>
              </a:r>
            </a:p>
          </p:txBody>
        </p:sp>
      </p:grpSp>
      <p:sp>
        <p:nvSpPr>
          <p:cNvPr id="87" name="Title 1"/>
          <p:cNvSpPr>
            <a:spLocks noGrp="1"/>
          </p:cNvSpPr>
          <p:nvPr>
            <p:ph type="title"/>
          </p:nvPr>
        </p:nvSpPr>
        <p:spPr>
          <a:xfrm>
            <a:off x="1" y="12270"/>
            <a:ext cx="5335928" cy="857250"/>
          </a:xfrm>
        </p:spPr>
        <p:txBody>
          <a:bodyPr>
            <a:normAutofit fontScale="90000"/>
          </a:bodyPr>
          <a:lstStyle/>
          <a:p>
            <a:r>
              <a:rPr lang="en-AU" b="1" dirty="0"/>
              <a:t>Project prioritization</a:t>
            </a:r>
          </a:p>
        </p:txBody>
      </p:sp>
    </p:spTree>
    <p:extLst>
      <p:ext uri="{BB962C8B-B14F-4D97-AF65-F5344CB8AC3E}">
        <p14:creationId xmlns:p14="http://schemas.microsoft.com/office/powerpoint/2010/main" val="2251098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13994" y="693731"/>
            <a:ext cx="1937646" cy="646331"/>
          </a:xfrm>
          <a:prstGeom prst="rect">
            <a:avLst/>
          </a:prstGeom>
          <a:noFill/>
        </p:spPr>
        <p:txBody>
          <a:bodyPr wrap="none" rtlCol="0">
            <a:spAutoFit/>
          </a:bodyPr>
          <a:lstStyle/>
          <a:p>
            <a:r>
              <a:rPr lang="en-AU" sz="3600" u="sng" dirty="0"/>
              <a:t>Cost data</a:t>
            </a:r>
          </a:p>
        </p:txBody>
      </p:sp>
      <p:sp>
        <p:nvSpPr>
          <p:cNvPr id="21" name="TextBox 20"/>
          <p:cNvSpPr txBox="1"/>
          <p:nvPr/>
        </p:nvSpPr>
        <p:spPr>
          <a:xfrm>
            <a:off x="9942653" y="-734406"/>
            <a:ext cx="1370247" cy="369332"/>
          </a:xfrm>
          <a:prstGeom prst="rect">
            <a:avLst/>
          </a:prstGeom>
          <a:noFill/>
        </p:spPr>
        <p:txBody>
          <a:bodyPr wrap="none" rtlCol="0">
            <a:spAutoFit/>
          </a:bodyPr>
          <a:lstStyle/>
          <a:p>
            <a:r>
              <a:rPr lang="en-AU" dirty="0"/>
              <a:t>Feature data</a:t>
            </a:r>
          </a:p>
        </p:txBody>
      </p:sp>
      <p:sp>
        <p:nvSpPr>
          <p:cNvPr id="46" name="TextBox 45"/>
          <p:cNvSpPr txBox="1"/>
          <p:nvPr/>
        </p:nvSpPr>
        <p:spPr>
          <a:xfrm>
            <a:off x="5069986" y="1247809"/>
            <a:ext cx="2116349" cy="461665"/>
          </a:xfrm>
          <a:prstGeom prst="rect">
            <a:avLst/>
          </a:prstGeom>
          <a:noFill/>
        </p:spPr>
        <p:txBody>
          <a:bodyPr wrap="none" rtlCol="0">
            <a:spAutoFit/>
          </a:bodyPr>
          <a:lstStyle/>
          <a:p>
            <a:r>
              <a:rPr lang="en-AU" sz="2400" dirty="0"/>
              <a:t>Persistence (%)</a:t>
            </a:r>
          </a:p>
        </p:txBody>
      </p:sp>
      <p:sp>
        <p:nvSpPr>
          <p:cNvPr id="47" name="TextBox 46"/>
          <p:cNvSpPr txBox="1"/>
          <p:nvPr/>
        </p:nvSpPr>
        <p:spPr>
          <a:xfrm>
            <a:off x="3857254" y="1913328"/>
            <a:ext cx="1141659" cy="461665"/>
          </a:xfrm>
          <a:prstGeom prst="rect">
            <a:avLst/>
          </a:prstGeom>
          <a:noFill/>
        </p:spPr>
        <p:txBody>
          <a:bodyPr wrap="none" rtlCol="0">
            <a:spAutoFit/>
          </a:bodyPr>
          <a:lstStyle/>
          <a:p>
            <a:r>
              <a:rPr lang="en-AU" sz="2400" dirty="0"/>
              <a:t>Success</a:t>
            </a:r>
          </a:p>
        </p:txBody>
      </p:sp>
      <p:grpSp>
        <p:nvGrpSpPr>
          <p:cNvPr id="49" name="Group 48"/>
          <p:cNvGrpSpPr/>
          <p:nvPr/>
        </p:nvGrpSpPr>
        <p:grpSpPr>
          <a:xfrm>
            <a:off x="1174482" y="1283114"/>
            <a:ext cx="2611502" cy="1024202"/>
            <a:chOff x="1042402" y="1032216"/>
            <a:chExt cx="2611502" cy="1024202"/>
          </a:xfrm>
        </p:grpSpPr>
        <p:sp>
          <p:nvSpPr>
            <p:cNvPr id="33" name="Rectangle 32"/>
            <p:cNvSpPr/>
            <p:nvPr/>
          </p:nvSpPr>
          <p:spPr>
            <a:xfrm>
              <a:off x="2406196" y="1492740"/>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2406196" y="1512571"/>
              <a:ext cx="562585" cy="53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54017" y="1032216"/>
              <a:ext cx="1109599" cy="461665"/>
            </a:xfrm>
            <a:prstGeom prst="rect">
              <a:avLst/>
            </a:prstGeom>
            <a:noFill/>
          </p:spPr>
          <p:txBody>
            <a:bodyPr wrap="none" rtlCol="0">
              <a:spAutoFit/>
            </a:bodyPr>
            <a:lstStyle/>
            <a:p>
              <a:r>
                <a:rPr lang="en-AU" sz="2400" dirty="0"/>
                <a:t>Actions</a:t>
              </a:r>
            </a:p>
          </p:txBody>
        </p:sp>
        <p:grpSp>
          <p:nvGrpSpPr>
            <p:cNvPr id="26" name="Group 25"/>
            <p:cNvGrpSpPr/>
            <p:nvPr/>
          </p:nvGrpSpPr>
          <p:grpSpPr>
            <a:xfrm>
              <a:off x="1727525" y="1493833"/>
              <a:ext cx="562585" cy="562585"/>
              <a:chOff x="-2622895" y="613980"/>
              <a:chExt cx="696305" cy="696305"/>
            </a:xfrm>
          </p:grpSpPr>
          <p:sp>
            <p:nvSpPr>
              <p:cNvPr id="23" name="Rectangle 22"/>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042402" y="1493833"/>
              <a:ext cx="562585" cy="562585"/>
              <a:chOff x="-2790412" y="5046269"/>
              <a:chExt cx="696305" cy="696305"/>
            </a:xfrm>
          </p:grpSpPr>
          <p:sp>
            <p:nvSpPr>
              <p:cNvPr id="32" name="Rectangle 31"/>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p:cNvGrpSpPr/>
            <p:nvPr/>
          </p:nvGrpSpPr>
          <p:grpSpPr>
            <a:xfrm>
              <a:off x="3091319" y="1492740"/>
              <a:ext cx="562585" cy="562585"/>
              <a:chOff x="3244063" y="1458576"/>
              <a:chExt cx="562585" cy="562585"/>
            </a:xfrm>
          </p:grpSpPr>
          <p:sp>
            <p:nvSpPr>
              <p:cNvPr id="55" name="Rectangle 54"/>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quot;No&quot; Symbol 44"/>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sp>
        <p:nvSpPr>
          <p:cNvPr id="52" name="TextBox 51"/>
          <p:cNvSpPr txBox="1"/>
          <p:nvPr/>
        </p:nvSpPr>
        <p:spPr>
          <a:xfrm rot="16200000">
            <a:off x="-989928" y="3456721"/>
            <a:ext cx="2401876" cy="461665"/>
          </a:xfrm>
          <a:prstGeom prst="rect">
            <a:avLst/>
          </a:prstGeom>
          <a:noFill/>
        </p:spPr>
        <p:txBody>
          <a:bodyPr wrap="none" rtlCol="0">
            <a:spAutoFit/>
          </a:bodyPr>
          <a:lstStyle/>
          <a:p>
            <a:r>
              <a:rPr lang="en-AU" sz="2400" dirty="0"/>
              <a:t>Recovery projects</a:t>
            </a:r>
          </a:p>
        </p:txBody>
      </p:sp>
      <p:grpSp>
        <p:nvGrpSpPr>
          <p:cNvPr id="57" name="Group 56"/>
          <p:cNvGrpSpPr>
            <a:grpSpLocks noChangeAspect="1"/>
          </p:cNvGrpSpPr>
          <p:nvPr/>
        </p:nvGrpSpPr>
        <p:grpSpPr>
          <a:xfrm>
            <a:off x="701522" y="2380930"/>
            <a:ext cx="429932" cy="561600"/>
            <a:chOff x="199951" y="2162824"/>
            <a:chExt cx="639368" cy="733591"/>
          </a:xfrm>
        </p:grpSpPr>
        <p:sp>
          <p:nvSpPr>
            <p:cNvPr id="58" name="Rectangle 57"/>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54" name="TextBox 53"/>
          <p:cNvSpPr txBox="1"/>
          <p:nvPr/>
        </p:nvSpPr>
        <p:spPr>
          <a:xfrm>
            <a:off x="4070453" y="2430898"/>
            <a:ext cx="715260" cy="461665"/>
          </a:xfrm>
          <a:prstGeom prst="rect">
            <a:avLst/>
          </a:prstGeom>
          <a:noFill/>
        </p:spPr>
        <p:txBody>
          <a:bodyPr wrap="none" rtlCol="0">
            <a:spAutoFit/>
          </a:bodyPr>
          <a:lstStyle/>
          <a:p>
            <a:r>
              <a:rPr lang="en-AU" sz="2400" dirty="0"/>
              <a:t>90%</a:t>
            </a:r>
          </a:p>
        </p:txBody>
      </p:sp>
      <p:grpSp>
        <p:nvGrpSpPr>
          <p:cNvPr id="60" name="Group 59"/>
          <p:cNvGrpSpPr>
            <a:grpSpLocks noChangeAspect="1"/>
          </p:cNvGrpSpPr>
          <p:nvPr/>
        </p:nvGrpSpPr>
        <p:grpSpPr>
          <a:xfrm>
            <a:off x="502910" y="3045228"/>
            <a:ext cx="628544" cy="561600"/>
            <a:chOff x="185870" y="2964248"/>
            <a:chExt cx="667530" cy="596434"/>
          </a:xfrm>
        </p:grpSpPr>
        <p:sp>
          <p:nvSpPr>
            <p:cNvPr id="61" name="Rectangle 60"/>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2" name="Picture 61"/>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pic>
        <p:nvPicPr>
          <p:cNvPr id="73"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65861" y="3149535"/>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4070453" y="3095196"/>
            <a:ext cx="715260" cy="461665"/>
          </a:xfrm>
          <a:prstGeom prst="rect">
            <a:avLst/>
          </a:prstGeom>
          <a:noFill/>
        </p:spPr>
        <p:txBody>
          <a:bodyPr wrap="none" rtlCol="0">
            <a:spAutoFit/>
          </a:bodyPr>
          <a:lstStyle/>
          <a:p>
            <a:r>
              <a:rPr lang="en-AU" sz="2400" dirty="0"/>
              <a:t>20%</a:t>
            </a:r>
          </a:p>
        </p:txBody>
      </p:sp>
      <p:grpSp>
        <p:nvGrpSpPr>
          <p:cNvPr id="63" name="Group 62"/>
          <p:cNvGrpSpPr>
            <a:grpSpLocks noChangeAspect="1"/>
          </p:cNvGrpSpPr>
          <p:nvPr/>
        </p:nvGrpSpPr>
        <p:grpSpPr>
          <a:xfrm>
            <a:off x="569854" y="3709526"/>
            <a:ext cx="561600" cy="561600"/>
            <a:chOff x="4908376" y="1516788"/>
            <a:chExt cx="658422" cy="658422"/>
          </a:xfrm>
        </p:grpSpPr>
        <p:sp>
          <p:nvSpPr>
            <p:cNvPr id="64" name="Rectangle 63"/>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79" name="TextBox 78"/>
          <p:cNvSpPr txBox="1"/>
          <p:nvPr/>
        </p:nvSpPr>
        <p:spPr>
          <a:xfrm>
            <a:off x="4070453" y="3759494"/>
            <a:ext cx="715260" cy="461665"/>
          </a:xfrm>
          <a:prstGeom prst="rect">
            <a:avLst/>
          </a:prstGeom>
          <a:noFill/>
        </p:spPr>
        <p:txBody>
          <a:bodyPr wrap="none" rtlCol="0">
            <a:spAutoFit/>
          </a:bodyPr>
          <a:lstStyle/>
          <a:p>
            <a:r>
              <a:rPr lang="en-AU" sz="2400" dirty="0"/>
              <a:t>50%</a:t>
            </a:r>
          </a:p>
        </p:txBody>
      </p:sp>
      <p:grpSp>
        <p:nvGrpSpPr>
          <p:cNvPr id="53" name="Group 52"/>
          <p:cNvGrpSpPr/>
          <p:nvPr/>
        </p:nvGrpSpPr>
        <p:grpSpPr>
          <a:xfrm>
            <a:off x="568869" y="4373825"/>
            <a:ext cx="562585" cy="562585"/>
            <a:chOff x="3767208" y="2886213"/>
            <a:chExt cx="562585" cy="562585"/>
          </a:xfrm>
        </p:grpSpPr>
        <p:sp>
          <p:nvSpPr>
            <p:cNvPr id="69" name="Rectangle 68"/>
            <p:cNvSpPr/>
            <p:nvPr/>
          </p:nvSpPr>
          <p:spPr>
            <a:xfrm>
              <a:off x="3767208" y="2886213"/>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quot;No&quot; Symbol 69"/>
            <p:cNvSpPr/>
            <p:nvPr/>
          </p:nvSpPr>
          <p:spPr>
            <a:xfrm>
              <a:off x="3784908" y="2943776"/>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pic>
        <p:nvPicPr>
          <p:cNvPr id="76"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5328" y="4478624"/>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3992708" y="4424285"/>
            <a:ext cx="870751" cy="461665"/>
          </a:xfrm>
          <a:prstGeom prst="rect">
            <a:avLst/>
          </a:prstGeom>
        </p:spPr>
        <p:txBody>
          <a:bodyPr wrap="none">
            <a:spAutoFit/>
          </a:bodyPr>
          <a:lstStyle/>
          <a:p>
            <a:r>
              <a:rPr lang="en-AU" sz="2400" dirty="0"/>
              <a:t>100%</a:t>
            </a:r>
          </a:p>
        </p:txBody>
      </p:sp>
      <p:grpSp>
        <p:nvGrpSpPr>
          <p:cNvPr id="122" name="Group 121"/>
          <p:cNvGrpSpPr/>
          <p:nvPr/>
        </p:nvGrpSpPr>
        <p:grpSpPr>
          <a:xfrm>
            <a:off x="5136379" y="1716227"/>
            <a:ext cx="583814" cy="3123556"/>
            <a:chOff x="5136379" y="1716227"/>
            <a:chExt cx="583814" cy="3123556"/>
          </a:xfrm>
        </p:grpSpPr>
        <p:grpSp>
          <p:nvGrpSpPr>
            <p:cNvPr id="36" name="Group 35"/>
            <p:cNvGrpSpPr>
              <a:grpSpLocks noChangeAspect="1"/>
            </p:cNvGrpSpPr>
            <p:nvPr/>
          </p:nvGrpSpPr>
          <p:grpSpPr>
            <a:xfrm>
              <a:off x="5213320" y="1716227"/>
              <a:ext cx="429932" cy="561600"/>
              <a:chOff x="199951" y="2162824"/>
              <a:chExt cx="639368" cy="733591"/>
            </a:xfrm>
          </p:grpSpPr>
          <p:sp>
            <p:nvSpPr>
              <p:cNvPr id="11" name="Rectangle 10"/>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66" name="TextBox 65"/>
            <p:cNvSpPr txBox="1"/>
            <p:nvPr/>
          </p:nvSpPr>
          <p:spPr>
            <a:xfrm>
              <a:off x="5136379" y="2477064"/>
              <a:ext cx="583814" cy="369332"/>
            </a:xfrm>
            <a:prstGeom prst="rect">
              <a:avLst/>
            </a:prstGeom>
            <a:noFill/>
          </p:spPr>
          <p:txBody>
            <a:bodyPr wrap="none" rtlCol="0">
              <a:spAutoFit/>
            </a:bodyPr>
            <a:lstStyle/>
            <a:p>
              <a:r>
                <a:rPr lang="en-AU" dirty="0"/>
                <a:t>95%</a:t>
              </a:r>
            </a:p>
          </p:txBody>
        </p:sp>
        <p:sp>
          <p:nvSpPr>
            <p:cNvPr id="84" name="TextBox 83"/>
            <p:cNvSpPr txBox="1"/>
            <p:nvPr/>
          </p:nvSpPr>
          <p:spPr>
            <a:xfrm>
              <a:off x="5136379" y="4470451"/>
              <a:ext cx="583814" cy="369332"/>
            </a:xfrm>
            <a:prstGeom prst="rect">
              <a:avLst/>
            </a:prstGeom>
            <a:noFill/>
          </p:spPr>
          <p:txBody>
            <a:bodyPr wrap="none" rtlCol="0">
              <a:spAutoFit/>
            </a:bodyPr>
            <a:lstStyle/>
            <a:p>
              <a:r>
                <a:rPr lang="en-AU" dirty="0"/>
                <a:t>40%</a:t>
              </a:r>
            </a:p>
          </p:txBody>
        </p:sp>
      </p:grpSp>
      <p:grpSp>
        <p:nvGrpSpPr>
          <p:cNvPr id="121" name="Group 120"/>
          <p:cNvGrpSpPr/>
          <p:nvPr/>
        </p:nvGrpSpPr>
        <p:grpSpPr>
          <a:xfrm>
            <a:off x="5776450" y="1712850"/>
            <a:ext cx="628544" cy="3126933"/>
            <a:chOff x="5711966" y="1712850"/>
            <a:chExt cx="628544" cy="3126933"/>
          </a:xfrm>
        </p:grpSpPr>
        <p:grpSp>
          <p:nvGrpSpPr>
            <p:cNvPr id="37" name="Group 36"/>
            <p:cNvGrpSpPr>
              <a:grpSpLocks noChangeAspect="1"/>
            </p:cNvGrpSpPr>
            <p:nvPr/>
          </p:nvGrpSpPr>
          <p:grpSpPr>
            <a:xfrm>
              <a:off x="5711966" y="1712850"/>
              <a:ext cx="628544" cy="561600"/>
              <a:chOff x="185870" y="2964248"/>
              <a:chExt cx="667530" cy="596434"/>
            </a:xfrm>
          </p:grpSpPr>
          <p:sp>
            <p:nvSpPr>
              <p:cNvPr id="17" name="Rectangle 16"/>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8" name="Picture 17"/>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sp>
          <p:nvSpPr>
            <p:cNvPr id="82" name="TextBox 81"/>
            <p:cNvSpPr txBox="1"/>
            <p:nvPr/>
          </p:nvSpPr>
          <p:spPr>
            <a:xfrm>
              <a:off x="5734331" y="3141362"/>
              <a:ext cx="583814" cy="369332"/>
            </a:xfrm>
            <a:prstGeom prst="rect">
              <a:avLst/>
            </a:prstGeom>
            <a:noFill/>
          </p:spPr>
          <p:txBody>
            <a:bodyPr wrap="none" rtlCol="0">
              <a:spAutoFit/>
            </a:bodyPr>
            <a:lstStyle/>
            <a:p>
              <a:r>
                <a:rPr lang="en-AU" dirty="0"/>
                <a:t>10%</a:t>
              </a:r>
            </a:p>
          </p:txBody>
        </p:sp>
        <p:sp>
          <p:nvSpPr>
            <p:cNvPr id="85" name="TextBox 84"/>
            <p:cNvSpPr txBox="1"/>
            <p:nvPr/>
          </p:nvSpPr>
          <p:spPr>
            <a:xfrm>
              <a:off x="5792841" y="4470451"/>
              <a:ext cx="466794" cy="369332"/>
            </a:xfrm>
            <a:prstGeom prst="rect">
              <a:avLst/>
            </a:prstGeom>
            <a:noFill/>
          </p:spPr>
          <p:txBody>
            <a:bodyPr wrap="none" rtlCol="0">
              <a:spAutoFit/>
            </a:bodyPr>
            <a:lstStyle/>
            <a:p>
              <a:r>
                <a:rPr lang="en-AU" dirty="0"/>
                <a:t>9%</a:t>
              </a:r>
            </a:p>
          </p:txBody>
        </p:sp>
      </p:grpSp>
      <p:grpSp>
        <p:nvGrpSpPr>
          <p:cNvPr id="120" name="Group 119"/>
          <p:cNvGrpSpPr/>
          <p:nvPr/>
        </p:nvGrpSpPr>
        <p:grpSpPr>
          <a:xfrm>
            <a:off x="6461250" y="1712850"/>
            <a:ext cx="583814" cy="3126933"/>
            <a:chOff x="6461250" y="1712850"/>
            <a:chExt cx="583814" cy="3126933"/>
          </a:xfrm>
        </p:grpSpPr>
        <p:grpSp>
          <p:nvGrpSpPr>
            <p:cNvPr id="41" name="Group 40"/>
            <p:cNvGrpSpPr>
              <a:grpSpLocks noChangeAspect="1"/>
            </p:cNvGrpSpPr>
            <p:nvPr/>
          </p:nvGrpSpPr>
          <p:grpSpPr>
            <a:xfrm>
              <a:off x="6472357" y="1712850"/>
              <a:ext cx="561600" cy="561600"/>
              <a:chOff x="4908376" y="1516788"/>
              <a:chExt cx="658422" cy="658422"/>
            </a:xfrm>
          </p:grpSpPr>
          <p:sp>
            <p:nvSpPr>
              <p:cNvPr id="9" name="Rectangle 8"/>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0" name="Picture 9"/>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83" name="TextBox 82"/>
            <p:cNvSpPr txBox="1"/>
            <p:nvPr/>
          </p:nvSpPr>
          <p:spPr>
            <a:xfrm>
              <a:off x="6461250" y="3805660"/>
              <a:ext cx="583814" cy="369332"/>
            </a:xfrm>
            <a:prstGeom prst="rect">
              <a:avLst/>
            </a:prstGeom>
            <a:noFill/>
          </p:spPr>
          <p:txBody>
            <a:bodyPr wrap="none" rtlCol="0">
              <a:spAutoFit/>
            </a:bodyPr>
            <a:lstStyle/>
            <a:p>
              <a:r>
                <a:rPr lang="en-AU" dirty="0"/>
                <a:t>70%</a:t>
              </a:r>
            </a:p>
          </p:txBody>
        </p:sp>
        <p:sp>
          <p:nvSpPr>
            <p:cNvPr id="86" name="TextBox 85"/>
            <p:cNvSpPr txBox="1"/>
            <p:nvPr/>
          </p:nvSpPr>
          <p:spPr>
            <a:xfrm>
              <a:off x="6461250" y="4470451"/>
              <a:ext cx="583814" cy="369332"/>
            </a:xfrm>
            <a:prstGeom prst="rect">
              <a:avLst/>
            </a:prstGeom>
            <a:noFill/>
          </p:spPr>
          <p:txBody>
            <a:bodyPr wrap="none" rtlCol="0">
              <a:spAutoFit/>
            </a:bodyPr>
            <a:lstStyle/>
            <a:p>
              <a:r>
                <a:rPr lang="en-AU" dirty="0"/>
                <a:t>65%</a:t>
              </a:r>
            </a:p>
          </p:txBody>
        </p:sp>
      </p:grpSp>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sp>
        <p:nvSpPr>
          <p:cNvPr id="2" name="Oval 1"/>
          <p:cNvSpPr/>
          <p:nvPr/>
        </p:nvSpPr>
        <p:spPr>
          <a:xfrm>
            <a:off x="533571" y="2311104"/>
            <a:ext cx="776851" cy="734123"/>
          </a:xfrm>
          <a:prstGeom prst="ellipse">
            <a:avLst/>
          </a:prstGeom>
          <a:noFill/>
          <a:ln w="571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p:cNvSpPr/>
          <p:nvPr/>
        </p:nvSpPr>
        <p:spPr>
          <a:xfrm>
            <a:off x="396134" y="3592437"/>
            <a:ext cx="842096" cy="795779"/>
          </a:xfrm>
          <a:prstGeom prst="ellipse">
            <a:avLst/>
          </a:prstGeom>
          <a:noFill/>
          <a:ln w="571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9"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3" y="3813831"/>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2" y="2484599"/>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1637" y="3813833"/>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p:cNvGrpSpPr/>
          <p:nvPr/>
        </p:nvGrpSpPr>
        <p:grpSpPr>
          <a:xfrm>
            <a:off x="7377044" y="2741333"/>
            <a:ext cx="1331113" cy="562585"/>
            <a:chOff x="7377044" y="3693140"/>
            <a:chExt cx="1331113" cy="562585"/>
          </a:xfrm>
        </p:grpSpPr>
        <p:sp>
          <p:nvSpPr>
            <p:cNvPr id="104" name="TextBox 103"/>
            <p:cNvSpPr txBox="1"/>
            <p:nvPr/>
          </p:nvSpPr>
          <p:spPr>
            <a:xfrm>
              <a:off x="7975264" y="3712822"/>
              <a:ext cx="732893" cy="523220"/>
            </a:xfrm>
            <a:prstGeom prst="rect">
              <a:avLst/>
            </a:prstGeom>
            <a:noFill/>
          </p:spPr>
          <p:txBody>
            <a:bodyPr wrap="none" rtlCol="0">
              <a:spAutoFit/>
            </a:bodyPr>
            <a:lstStyle/>
            <a:p>
              <a:r>
                <a:rPr lang="en-AU" sz="2800" dirty="0"/>
                <a:t>$$$</a:t>
              </a:r>
            </a:p>
          </p:txBody>
        </p:sp>
        <p:grpSp>
          <p:nvGrpSpPr>
            <p:cNvPr id="105" name="Group 104"/>
            <p:cNvGrpSpPr/>
            <p:nvPr/>
          </p:nvGrpSpPr>
          <p:grpSpPr>
            <a:xfrm>
              <a:off x="7377044" y="3693140"/>
              <a:ext cx="562585" cy="562585"/>
              <a:chOff x="9279472" y="2261725"/>
              <a:chExt cx="562585" cy="562585"/>
            </a:xfrm>
          </p:grpSpPr>
          <p:sp>
            <p:nvSpPr>
              <p:cNvPr id="106" name="Rectangle 105"/>
              <p:cNvSpPr/>
              <p:nvPr/>
            </p:nvSpPr>
            <p:spPr>
              <a:xfrm>
                <a:off x="9279472" y="2261725"/>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7"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9279472" y="2281556"/>
                <a:ext cx="562585" cy="533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8" name="Group 107"/>
          <p:cNvGrpSpPr/>
          <p:nvPr/>
        </p:nvGrpSpPr>
        <p:grpSpPr>
          <a:xfrm>
            <a:off x="7377044" y="2053760"/>
            <a:ext cx="1157831" cy="562585"/>
            <a:chOff x="7377044" y="2978219"/>
            <a:chExt cx="1157831" cy="562585"/>
          </a:xfrm>
        </p:grpSpPr>
        <p:sp>
          <p:nvSpPr>
            <p:cNvPr id="109" name="TextBox 108"/>
            <p:cNvSpPr txBox="1"/>
            <p:nvPr/>
          </p:nvSpPr>
          <p:spPr>
            <a:xfrm>
              <a:off x="7984724" y="2997901"/>
              <a:ext cx="550151" cy="523220"/>
            </a:xfrm>
            <a:prstGeom prst="rect">
              <a:avLst/>
            </a:prstGeom>
            <a:noFill/>
          </p:spPr>
          <p:txBody>
            <a:bodyPr wrap="none" rtlCol="0">
              <a:spAutoFit/>
            </a:bodyPr>
            <a:lstStyle/>
            <a:p>
              <a:r>
                <a:rPr lang="en-AU" sz="2800" dirty="0"/>
                <a:t>$$</a:t>
              </a:r>
            </a:p>
          </p:txBody>
        </p:sp>
        <p:grpSp>
          <p:nvGrpSpPr>
            <p:cNvPr id="110" name="Group 109"/>
            <p:cNvGrpSpPr/>
            <p:nvPr/>
          </p:nvGrpSpPr>
          <p:grpSpPr>
            <a:xfrm>
              <a:off x="7377044" y="2978219"/>
              <a:ext cx="562585" cy="562585"/>
              <a:chOff x="-2622895" y="613980"/>
              <a:chExt cx="696305" cy="696305"/>
            </a:xfrm>
          </p:grpSpPr>
          <p:sp>
            <p:nvSpPr>
              <p:cNvPr id="111" name="Rectangle 110"/>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3" name="Group 112"/>
          <p:cNvGrpSpPr/>
          <p:nvPr/>
        </p:nvGrpSpPr>
        <p:grpSpPr>
          <a:xfrm>
            <a:off x="7377044" y="1366187"/>
            <a:ext cx="965628" cy="562585"/>
            <a:chOff x="7377044" y="2305987"/>
            <a:chExt cx="965628" cy="562585"/>
          </a:xfrm>
        </p:grpSpPr>
        <p:sp>
          <p:nvSpPr>
            <p:cNvPr id="114" name="TextBox 113"/>
            <p:cNvSpPr txBox="1"/>
            <p:nvPr/>
          </p:nvSpPr>
          <p:spPr>
            <a:xfrm>
              <a:off x="7975264" y="2325669"/>
              <a:ext cx="367408" cy="523220"/>
            </a:xfrm>
            <a:prstGeom prst="rect">
              <a:avLst/>
            </a:prstGeom>
            <a:noFill/>
          </p:spPr>
          <p:txBody>
            <a:bodyPr wrap="none" rtlCol="0">
              <a:spAutoFit/>
            </a:bodyPr>
            <a:lstStyle/>
            <a:p>
              <a:r>
                <a:rPr lang="en-AU" sz="2800" dirty="0"/>
                <a:t>$</a:t>
              </a:r>
            </a:p>
          </p:txBody>
        </p:sp>
        <p:grpSp>
          <p:nvGrpSpPr>
            <p:cNvPr id="115" name="Group 114"/>
            <p:cNvGrpSpPr/>
            <p:nvPr/>
          </p:nvGrpSpPr>
          <p:grpSpPr>
            <a:xfrm>
              <a:off x="7377044" y="2305987"/>
              <a:ext cx="562585" cy="562585"/>
              <a:chOff x="-2790412" y="5046269"/>
              <a:chExt cx="696305" cy="696305"/>
            </a:xfrm>
          </p:grpSpPr>
          <p:sp>
            <p:nvSpPr>
              <p:cNvPr id="117" name="Rectangle 116"/>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9" name="Group 118"/>
          <p:cNvGrpSpPr/>
          <p:nvPr/>
        </p:nvGrpSpPr>
        <p:grpSpPr>
          <a:xfrm>
            <a:off x="7377044" y="3428906"/>
            <a:ext cx="1148371" cy="562585"/>
            <a:chOff x="7377044" y="4368706"/>
            <a:chExt cx="1148371" cy="562585"/>
          </a:xfrm>
        </p:grpSpPr>
        <p:grpSp>
          <p:nvGrpSpPr>
            <p:cNvPr id="123" name="Group 122"/>
            <p:cNvGrpSpPr/>
            <p:nvPr/>
          </p:nvGrpSpPr>
          <p:grpSpPr>
            <a:xfrm>
              <a:off x="7377044" y="4368706"/>
              <a:ext cx="562585" cy="562585"/>
              <a:chOff x="3244063" y="1458576"/>
              <a:chExt cx="562585" cy="562585"/>
            </a:xfrm>
          </p:grpSpPr>
          <p:sp>
            <p:nvSpPr>
              <p:cNvPr id="126" name="Rectangle 125"/>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7" name="&quot;No&quot; Symbol 126"/>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125" name="TextBox 124"/>
            <p:cNvSpPr txBox="1"/>
            <p:nvPr/>
          </p:nvSpPr>
          <p:spPr>
            <a:xfrm>
              <a:off x="7975264" y="4404917"/>
              <a:ext cx="550151" cy="523220"/>
            </a:xfrm>
            <a:prstGeom prst="rect">
              <a:avLst/>
            </a:prstGeom>
            <a:noFill/>
          </p:spPr>
          <p:txBody>
            <a:bodyPr wrap="none" rtlCol="0">
              <a:spAutoFit/>
            </a:bodyPr>
            <a:lstStyle/>
            <a:p>
              <a:r>
                <a:rPr lang="en-AU" sz="2800" dirty="0"/>
                <a:t>$0</a:t>
              </a:r>
            </a:p>
          </p:txBody>
        </p:sp>
      </p:grpSp>
      <p:sp>
        <p:nvSpPr>
          <p:cNvPr id="128" name="Oval 127"/>
          <p:cNvSpPr/>
          <p:nvPr/>
        </p:nvSpPr>
        <p:spPr>
          <a:xfrm>
            <a:off x="449245" y="4277647"/>
            <a:ext cx="842096" cy="795779"/>
          </a:xfrm>
          <a:prstGeom prst="ellipse">
            <a:avLst/>
          </a:prstGeom>
          <a:noFill/>
          <a:ln w="571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7176104" y="4262430"/>
            <a:ext cx="1220142" cy="523220"/>
          </a:xfrm>
          <a:prstGeom prst="rect">
            <a:avLst/>
          </a:prstGeom>
          <a:noFill/>
        </p:spPr>
        <p:txBody>
          <a:bodyPr wrap="none" rtlCol="0">
            <a:spAutoFit/>
          </a:bodyPr>
          <a:lstStyle/>
          <a:p>
            <a:r>
              <a:rPr lang="en-AU" sz="2800" u="sng" dirty="0"/>
              <a:t>Budget</a:t>
            </a:r>
          </a:p>
        </p:txBody>
      </p:sp>
      <p:sp>
        <p:nvSpPr>
          <p:cNvPr id="129" name="TextBox 128"/>
          <p:cNvSpPr txBox="1"/>
          <p:nvPr/>
        </p:nvSpPr>
        <p:spPr>
          <a:xfrm>
            <a:off x="8299529" y="4262430"/>
            <a:ext cx="732893" cy="523220"/>
          </a:xfrm>
          <a:prstGeom prst="rect">
            <a:avLst/>
          </a:prstGeom>
          <a:noFill/>
        </p:spPr>
        <p:txBody>
          <a:bodyPr wrap="none" rtlCol="0">
            <a:spAutoFit/>
          </a:bodyPr>
          <a:lstStyle/>
          <a:p>
            <a:r>
              <a:rPr lang="en-AU" sz="2800" dirty="0"/>
              <a:t>$$$</a:t>
            </a:r>
          </a:p>
        </p:txBody>
      </p:sp>
      <p:sp>
        <p:nvSpPr>
          <p:cNvPr id="93" name="Title 1"/>
          <p:cNvSpPr>
            <a:spLocks noGrp="1"/>
          </p:cNvSpPr>
          <p:nvPr>
            <p:ph type="title"/>
          </p:nvPr>
        </p:nvSpPr>
        <p:spPr>
          <a:xfrm>
            <a:off x="1" y="12270"/>
            <a:ext cx="5335928" cy="857250"/>
          </a:xfrm>
        </p:spPr>
        <p:txBody>
          <a:bodyPr>
            <a:normAutofit fontScale="90000"/>
          </a:bodyPr>
          <a:lstStyle/>
          <a:p>
            <a:r>
              <a:rPr lang="en-AU" b="1" dirty="0"/>
              <a:t>Project prioritization</a:t>
            </a:r>
          </a:p>
        </p:txBody>
      </p:sp>
    </p:spTree>
    <p:extLst>
      <p:ext uri="{BB962C8B-B14F-4D97-AF65-F5344CB8AC3E}">
        <p14:creationId xmlns:p14="http://schemas.microsoft.com/office/powerpoint/2010/main" val="2037753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 y="205979"/>
            <a:ext cx="8981440" cy="857250"/>
          </a:xfrm>
        </p:spPr>
        <p:txBody>
          <a:bodyPr>
            <a:normAutofit fontScale="90000"/>
          </a:bodyPr>
          <a:lstStyle/>
          <a:p>
            <a:r>
              <a:rPr lang="en-AU" sz="3600" b="1" dirty="0"/>
              <a:t>Project Prioritization vs. Reserve Selection</a:t>
            </a:r>
          </a:p>
        </p:txBody>
      </p:sp>
      <p:sp>
        <p:nvSpPr>
          <p:cNvPr id="3" name="Text Placeholder 2"/>
          <p:cNvSpPr>
            <a:spLocks noGrp="1"/>
          </p:cNvSpPr>
          <p:nvPr>
            <p:ph type="body" idx="1"/>
          </p:nvPr>
        </p:nvSpPr>
        <p:spPr>
          <a:xfrm>
            <a:off x="457200" y="1171655"/>
            <a:ext cx="4040188" cy="479822"/>
          </a:xfrm>
        </p:spPr>
        <p:txBody>
          <a:bodyPr/>
          <a:lstStyle/>
          <a:p>
            <a:r>
              <a:rPr lang="en-AU" dirty="0"/>
              <a:t>Project prioritization</a:t>
            </a:r>
          </a:p>
        </p:txBody>
      </p:sp>
      <p:sp>
        <p:nvSpPr>
          <p:cNvPr id="4" name="Content Placeholder 3"/>
          <p:cNvSpPr>
            <a:spLocks noGrp="1"/>
          </p:cNvSpPr>
          <p:nvPr>
            <p:ph sz="half" idx="2"/>
          </p:nvPr>
        </p:nvSpPr>
        <p:spPr>
          <a:xfrm>
            <a:off x="457200" y="1651476"/>
            <a:ext cx="4040188" cy="3492024"/>
          </a:xfrm>
        </p:spPr>
        <p:txBody>
          <a:bodyPr>
            <a:noAutofit/>
          </a:bodyPr>
          <a:lstStyle/>
          <a:p>
            <a:r>
              <a:rPr lang="en-AU" sz="2000" dirty="0"/>
              <a:t>Management actions are organized into projects</a:t>
            </a:r>
          </a:p>
          <a:p>
            <a:r>
              <a:rPr lang="en-AU" sz="2000" dirty="0"/>
              <a:t>Specific data requirements (i.e. detailed information on costs, budgets, species’ persistence)</a:t>
            </a:r>
          </a:p>
          <a:p>
            <a:r>
              <a:rPr lang="en-AU" sz="2000" dirty="0"/>
              <a:t>Typically uses data from expert elicitation</a:t>
            </a:r>
          </a:p>
          <a:p>
            <a:r>
              <a:rPr lang="en-AU" sz="2000" dirty="0"/>
              <a:t>Typically used for planning management of a small number of sites</a:t>
            </a:r>
          </a:p>
        </p:txBody>
      </p:sp>
      <p:sp>
        <p:nvSpPr>
          <p:cNvPr id="5" name="Text Placeholder 4"/>
          <p:cNvSpPr>
            <a:spLocks noGrp="1"/>
          </p:cNvSpPr>
          <p:nvPr>
            <p:ph type="body" sz="quarter" idx="3"/>
          </p:nvPr>
        </p:nvSpPr>
        <p:spPr>
          <a:xfrm>
            <a:off x="4645026" y="1171655"/>
            <a:ext cx="4041775" cy="479822"/>
          </a:xfrm>
        </p:spPr>
        <p:txBody>
          <a:bodyPr/>
          <a:lstStyle/>
          <a:p>
            <a:r>
              <a:rPr lang="en-AU" dirty="0"/>
              <a:t>Reserve selection</a:t>
            </a:r>
          </a:p>
        </p:txBody>
      </p:sp>
      <p:sp>
        <p:nvSpPr>
          <p:cNvPr id="6" name="Content Placeholder 5"/>
          <p:cNvSpPr>
            <a:spLocks noGrp="1"/>
          </p:cNvSpPr>
          <p:nvPr>
            <p:ph sz="quarter" idx="4"/>
          </p:nvPr>
        </p:nvSpPr>
        <p:spPr>
          <a:xfrm>
            <a:off x="4645026" y="1651476"/>
            <a:ext cx="4041775" cy="2963466"/>
          </a:xfrm>
        </p:spPr>
        <p:txBody>
          <a:bodyPr>
            <a:normAutofit fontScale="85000" lnSpcReduction="20000"/>
          </a:bodyPr>
          <a:lstStyle/>
          <a:p>
            <a:r>
              <a:rPr lang="en-AU" dirty="0"/>
              <a:t>Typically, only one action is considered (i.e., protect or not)</a:t>
            </a:r>
          </a:p>
          <a:p>
            <a:r>
              <a:rPr lang="en-AU" dirty="0"/>
              <a:t>Wide variety of data can be used (e.g., surrogate data for costs [human pop. density], general budget rules [≤30% of land selected],  maps describing species’ presence/absence or abundance across study area)</a:t>
            </a:r>
          </a:p>
          <a:p>
            <a:r>
              <a:rPr lang="en-AU" dirty="0"/>
              <a:t>Typically used for landscape, national, or global-level planning</a:t>
            </a:r>
          </a:p>
          <a:p>
            <a:endParaRPr lang="en-AU" dirty="0"/>
          </a:p>
        </p:txBody>
      </p:sp>
    </p:spTree>
    <p:extLst>
      <p:ext uri="{BB962C8B-B14F-4D97-AF65-F5344CB8AC3E}">
        <p14:creationId xmlns:p14="http://schemas.microsoft.com/office/powerpoint/2010/main" val="512819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Project prioritization protocol</a:t>
            </a:r>
          </a:p>
        </p:txBody>
      </p:sp>
      <p:sp>
        <p:nvSpPr>
          <p:cNvPr id="3" name="Content Placeholder 2"/>
          <p:cNvSpPr>
            <a:spLocks noGrp="1"/>
          </p:cNvSpPr>
          <p:nvPr>
            <p:ph idx="1"/>
          </p:nvPr>
        </p:nvSpPr>
        <p:spPr>
          <a:xfrm>
            <a:off x="457200" y="1200151"/>
            <a:ext cx="7985760" cy="3394472"/>
          </a:xfrm>
        </p:spPr>
        <p:txBody>
          <a:bodyPr>
            <a:normAutofit/>
          </a:bodyPr>
          <a:lstStyle/>
          <a:p>
            <a:r>
              <a:rPr lang="en-AU" dirty="0"/>
              <a:t>“The PPP [… involved…] combine information on costs, values, benefits and likelihood of success to </a:t>
            </a:r>
            <a:r>
              <a:rPr lang="en-AU" b="1" u="sng" dirty="0"/>
              <a:t>rank</a:t>
            </a:r>
            <a:r>
              <a:rPr lang="en-AU" dirty="0"/>
              <a:t> projects according to benefits per unit dollar and choose set of projects.”</a:t>
            </a:r>
          </a:p>
        </p:txBody>
      </p:sp>
      <p:sp>
        <p:nvSpPr>
          <p:cNvPr id="6" name="TextBox 5"/>
          <p:cNvSpPr txBox="1"/>
          <p:nvPr/>
        </p:nvSpPr>
        <p:spPr>
          <a:xfrm>
            <a:off x="3831222" y="4789420"/>
            <a:ext cx="5312778" cy="307777"/>
          </a:xfrm>
          <a:prstGeom prst="rect">
            <a:avLst/>
          </a:prstGeom>
          <a:noFill/>
        </p:spPr>
        <p:txBody>
          <a:bodyPr wrap="square" rtlCol="0">
            <a:spAutoFit/>
          </a:bodyPr>
          <a:lstStyle/>
          <a:p>
            <a:r>
              <a:rPr lang="en-AU" sz="1400" dirty="0"/>
              <a:t>Joseph </a:t>
            </a:r>
            <a:r>
              <a:rPr lang="en-AU" sz="1400" i="1" dirty="0"/>
              <a:t>et al. </a:t>
            </a:r>
            <a:r>
              <a:rPr lang="en-AU" sz="1400" dirty="0"/>
              <a:t>(2009) Cons </a:t>
            </a:r>
            <a:r>
              <a:rPr lang="en-AU" sz="1400" dirty="0" err="1"/>
              <a:t>Biol</a:t>
            </a:r>
            <a:r>
              <a:rPr lang="en-AU" sz="1400" dirty="0"/>
              <a:t>, DOI:10.1111/j.1523-1739.2008.01124.x</a:t>
            </a:r>
            <a:endParaRPr lang="en-AU" sz="1400" i="1" dirty="0"/>
          </a:p>
        </p:txBody>
      </p:sp>
    </p:spTree>
    <p:extLst>
      <p:ext uri="{BB962C8B-B14F-4D97-AF65-F5344CB8AC3E}">
        <p14:creationId xmlns:p14="http://schemas.microsoft.com/office/powerpoint/2010/main" val="4020874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Project prioritization protocol</a:t>
            </a:r>
          </a:p>
        </p:txBody>
      </p:sp>
      <p:sp>
        <p:nvSpPr>
          <p:cNvPr id="3" name="Content Placeholder 2"/>
          <p:cNvSpPr>
            <a:spLocks noGrp="1"/>
          </p:cNvSpPr>
          <p:nvPr>
            <p:ph idx="1"/>
          </p:nvPr>
        </p:nvSpPr>
        <p:spPr>
          <a:xfrm>
            <a:off x="457200" y="1200151"/>
            <a:ext cx="7985760" cy="3394472"/>
          </a:xfrm>
        </p:spPr>
        <p:txBody>
          <a:bodyPr>
            <a:normAutofit/>
          </a:bodyPr>
          <a:lstStyle/>
          <a:p>
            <a:r>
              <a:rPr lang="en-AU" dirty="0"/>
              <a:t>“The PPP [… involved…] combine information on costs, values, benefits and likelihood of success to </a:t>
            </a:r>
            <a:r>
              <a:rPr lang="en-AU" b="1" u="sng" dirty="0"/>
              <a:t>rank</a:t>
            </a:r>
            <a:r>
              <a:rPr lang="en-AU" dirty="0"/>
              <a:t> projects according to benefits per unit dollar and choose set of projects.”</a:t>
            </a:r>
          </a:p>
        </p:txBody>
      </p:sp>
      <p:sp>
        <p:nvSpPr>
          <p:cNvPr id="4" name="Oval 3"/>
          <p:cNvSpPr/>
          <p:nvPr/>
        </p:nvSpPr>
        <p:spPr>
          <a:xfrm>
            <a:off x="4683760" y="2160123"/>
            <a:ext cx="894080" cy="7155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00"/>
              </a:solidFill>
            </a:endParaRPr>
          </a:p>
        </p:txBody>
      </p:sp>
      <p:sp>
        <p:nvSpPr>
          <p:cNvPr id="5" name="TextBox 4"/>
          <p:cNvSpPr txBox="1"/>
          <p:nvPr/>
        </p:nvSpPr>
        <p:spPr>
          <a:xfrm>
            <a:off x="538480" y="3972560"/>
            <a:ext cx="7904480" cy="769441"/>
          </a:xfrm>
          <a:prstGeom prst="rect">
            <a:avLst/>
          </a:prstGeom>
          <a:noFill/>
        </p:spPr>
        <p:txBody>
          <a:bodyPr wrap="square" rtlCol="0">
            <a:spAutoFit/>
          </a:bodyPr>
          <a:lstStyle/>
          <a:p>
            <a:r>
              <a:rPr lang="en-AU" sz="4400" b="1" dirty="0">
                <a:solidFill>
                  <a:srgbClr val="FFFF00"/>
                </a:solidFill>
              </a:rPr>
              <a:t>Better methods available now</a:t>
            </a:r>
          </a:p>
        </p:txBody>
      </p:sp>
      <p:cxnSp>
        <p:nvCxnSpPr>
          <p:cNvPr id="7" name="Straight Arrow Connector 6"/>
          <p:cNvCxnSpPr/>
          <p:nvPr/>
        </p:nvCxnSpPr>
        <p:spPr>
          <a:xfrm flipV="1">
            <a:off x="4958080" y="2936240"/>
            <a:ext cx="101600" cy="11960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31222" y="4789420"/>
            <a:ext cx="5312778" cy="307777"/>
          </a:xfrm>
          <a:prstGeom prst="rect">
            <a:avLst/>
          </a:prstGeom>
          <a:noFill/>
        </p:spPr>
        <p:txBody>
          <a:bodyPr wrap="square" rtlCol="0">
            <a:spAutoFit/>
          </a:bodyPr>
          <a:lstStyle/>
          <a:p>
            <a:r>
              <a:rPr lang="en-AU" sz="1400" dirty="0"/>
              <a:t>Joseph </a:t>
            </a:r>
            <a:r>
              <a:rPr lang="en-AU" sz="1400" i="1" dirty="0"/>
              <a:t>et al. </a:t>
            </a:r>
            <a:r>
              <a:rPr lang="en-AU" sz="1400" dirty="0"/>
              <a:t>(2009) Cons </a:t>
            </a:r>
            <a:r>
              <a:rPr lang="en-AU" sz="1400" dirty="0" err="1"/>
              <a:t>Biol</a:t>
            </a:r>
            <a:r>
              <a:rPr lang="en-AU" sz="1400" dirty="0"/>
              <a:t>, DOI:10.1111/j.1523-1739.2008.01124.x</a:t>
            </a:r>
            <a:endParaRPr lang="en-AU" sz="1400" i="1" dirty="0"/>
          </a:p>
        </p:txBody>
      </p:sp>
    </p:spTree>
    <p:extLst>
      <p:ext uri="{BB962C8B-B14F-4D97-AF65-F5344CB8AC3E}">
        <p14:creationId xmlns:p14="http://schemas.microsoft.com/office/powerpoint/2010/main" val="610609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5500" t="19074" r="23333" b="7741"/>
          <a:stretch/>
        </p:blipFill>
        <p:spPr>
          <a:xfrm>
            <a:off x="2852143" y="111760"/>
            <a:ext cx="6149617" cy="4947738"/>
          </a:xfrm>
          <a:prstGeom prst="rect">
            <a:avLst/>
          </a:prstGeom>
        </p:spPr>
      </p:pic>
      <p:sp>
        <p:nvSpPr>
          <p:cNvPr id="7" name="Content Placeholder 2"/>
          <p:cNvSpPr>
            <a:spLocks noGrp="1"/>
          </p:cNvSpPr>
          <p:nvPr>
            <p:ph idx="1"/>
          </p:nvPr>
        </p:nvSpPr>
        <p:spPr>
          <a:xfrm>
            <a:off x="121920" y="194310"/>
            <a:ext cx="2387600" cy="4570730"/>
          </a:xfrm>
        </p:spPr>
        <p:txBody>
          <a:bodyPr>
            <a:noAutofit/>
          </a:bodyPr>
          <a:lstStyle/>
          <a:p>
            <a:pPr marL="0" indent="0">
              <a:buNone/>
            </a:pPr>
            <a:r>
              <a:rPr lang="en-AU" sz="2400" dirty="0"/>
              <a:t>Ranking things based on overall </a:t>
            </a:r>
            <a:r>
              <a:rPr lang="en-AU" sz="2400" dirty="0">
                <a:solidFill>
                  <a:srgbClr val="00B050"/>
                </a:solidFill>
              </a:rPr>
              <a:t>efficiency</a:t>
            </a:r>
            <a:r>
              <a:rPr lang="en-AU" sz="2400" dirty="0"/>
              <a:t> gives very different results to </a:t>
            </a:r>
            <a:r>
              <a:rPr lang="en-AU" sz="2400" dirty="0">
                <a:solidFill>
                  <a:srgbClr val="FFC000"/>
                </a:solidFill>
              </a:rPr>
              <a:t>cost</a:t>
            </a:r>
            <a:r>
              <a:rPr lang="en-AU" sz="2400" dirty="0"/>
              <a:t>, </a:t>
            </a:r>
            <a:r>
              <a:rPr lang="en-AU" sz="2400" dirty="0">
                <a:solidFill>
                  <a:srgbClr val="D000A8"/>
                </a:solidFill>
              </a:rPr>
              <a:t>taxonomic distinctiveness</a:t>
            </a:r>
            <a:r>
              <a:rPr lang="en-AU" sz="2400" dirty="0"/>
              <a:t>, or </a:t>
            </a:r>
            <a:r>
              <a:rPr lang="en-AU" sz="2400" dirty="0">
                <a:solidFill>
                  <a:srgbClr val="FF0000"/>
                </a:solidFill>
              </a:rPr>
              <a:t>threat status</a:t>
            </a:r>
          </a:p>
        </p:txBody>
      </p:sp>
      <p:sp>
        <p:nvSpPr>
          <p:cNvPr id="12" name="Rectangle 11"/>
          <p:cNvSpPr/>
          <p:nvPr/>
        </p:nvSpPr>
        <p:spPr>
          <a:xfrm>
            <a:off x="4917440" y="528320"/>
            <a:ext cx="894080" cy="42367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847840" y="528320"/>
            <a:ext cx="436880" cy="423672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408902" y="528320"/>
            <a:ext cx="790217" cy="4236720"/>
          </a:xfrm>
          <a:prstGeom prst="rect">
            <a:avLst/>
          </a:prstGeom>
          <a:noFill/>
          <a:ln w="57150">
            <a:solidFill>
              <a:srgbClr val="D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8293377" y="528320"/>
            <a:ext cx="708383" cy="42367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p:cNvSpPr txBox="1"/>
          <p:nvPr/>
        </p:nvSpPr>
        <p:spPr>
          <a:xfrm>
            <a:off x="8496" y="4765040"/>
            <a:ext cx="2321110" cy="307777"/>
          </a:xfrm>
          <a:prstGeom prst="rect">
            <a:avLst/>
          </a:prstGeom>
          <a:noFill/>
        </p:spPr>
        <p:txBody>
          <a:bodyPr wrap="square" rtlCol="0">
            <a:spAutoFit/>
          </a:bodyPr>
          <a:lstStyle/>
          <a:p>
            <a:r>
              <a:rPr lang="en-AU" sz="1400" dirty="0"/>
              <a:t>Joseph </a:t>
            </a:r>
            <a:r>
              <a:rPr lang="en-AU" sz="1400" i="1" dirty="0"/>
              <a:t>et al. </a:t>
            </a:r>
            <a:r>
              <a:rPr lang="en-AU" sz="1400" dirty="0"/>
              <a:t>(2009) Cons </a:t>
            </a:r>
            <a:r>
              <a:rPr lang="en-AU" sz="1400" dirty="0" err="1"/>
              <a:t>Biol</a:t>
            </a:r>
            <a:endParaRPr lang="en-AU" sz="1400" i="1" dirty="0"/>
          </a:p>
        </p:txBody>
      </p:sp>
    </p:spTree>
    <p:extLst>
      <p:ext uri="{BB962C8B-B14F-4D97-AF65-F5344CB8AC3E}">
        <p14:creationId xmlns:p14="http://schemas.microsoft.com/office/powerpoint/2010/main" val="971140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53" y="45579"/>
            <a:ext cx="8918294" cy="602603"/>
          </a:xfrm>
        </p:spPr>
        <p:txBody>
          <a:bodyPr>
            <a:noAutofit/>
          </a:bodyPr>
          <a:lstStyle/>
          <a:p>
            <a:r>
              <a:rPr lang="en-AU" sz="2800" dirty="0"/>
              <a:t>Different ranks </a:t>
            </a:r>
            <a:r>
              <a:rPr lang="en-AU" sz="2800" b="0" dirty="0"/>
              <a:t>→</a:t>
            </a:r>
            <a:r>
              <a:rPr lang="en-AU" sz="2800" dirty="0"/>
              <a:t> different biodiversity outcomes</a:t>
            </a:r>
          </a:p>
        </p:txBody>
      </p:sp>
      <p:grpSp>
        <p:nvGrpSpPr>
          <p:cNvPr id="6" name="Group 5"/>
          <p:cNvGrpSpPr/>
          <p:nvPr/>
        </p:nvGrpSpPr>
        <p:grpSpPr>
          <a:xfrm>
            <a:off x="2884446" y="763932"/>
            <a:ext cx="6146701" cy="3868019"/>
            <a:chOff x="2817397" y="1250066"/>
            <a:chExt cx="6146701" cy="3868019"/>
          </a:xfrm>
        </p:grpSpPr>
        <p:pic>
          <p:nvPicPr>
            <p:cNvPr id="4" name="Picture 3"/>
            <p:cNvPicPr>
              <a:picLocks noChangeAspect="1"/>
            </p:cNvPicPr>
            <p:nvPr/>
          </p:nvPicPr>
          <p:blipFill rotWithShape="1">
            <a:blip r:embed="rId2"/>
            <a:srcRect l="51718" t="27377" r="23795" b="46897"/>
            <a:stretch/>
          </p:blipFill>
          <p:spPr>
            <a:xfrm>
              <a:off x="2817397" y="1250066"/>
              <a:ext cx="6146700" cy="3636528"/>
            </a:xfrm>
            <a:prstGeom prst="rect">
              <a:avLst/>
            </a:prstGeom>
          </p:spPr>
        </p:pic>
        <p:pic>
          <p:nvPicPr>
            <p:cNvPr id="5" name="Picture 4"/>
            <p:cNvPicPr>
              <a:picLocks noChangeAspect="1"/>
            </p:cNvPicPr>
            <p:nvPr/>
          </p:nvPicPr>
          <p:blipFill rotWithShape="1">
            <a:blip r:embed="rId3"/>
            <a:srcRect l="27214" t="81033" r="23988" b="15591"/>
            <a:stretch/>
          </p:blipFill>
          <p:spPr>
            <a:xfrm>
              <a:off x="2817398" y="4878913"/>
              <a:ext cx="6146700" cy="239172"/>
            </a:xfrm>
            <a:prstGeom prst="rect">
              <a:avLst/>
            </a:prstGeom>
          </p:spPr>
        </p:pic>
      </p:grpSp>
      <p:sp>
        <p:nvSpPr>
          <p:cNvPr id="8" name="TextBox 7"/>
          <p:cNvSpPr txBox="1"/>
          <p:nvPr/>
        </p:nvSpPr>
        <p:spPr>
          <a:xfrm>
            <a:off x="112853" y="763932"/>
            <a:ext cx="2429912" cy="3785652"/>
          </a:xfrm>
          <a:prstGeom prst="rect">
            <a:avLst/>
          </a:prstGeom>
          <a:noFill/>
        </p:spPr>
        <p:txBody>
          <a:bodyPr wrap="square" rtlCol="0">
            <a:spAutoFit/>
          </a:bodyPr>
          <a:lstStyle/>
          <a:p>
            <a:pPr marL="285750" indent="-285750">
              <a:buFont typeface="Arial" panose="020B0604020202020204" pitchFamily="34" charset="0"/>
              <a:buChar char="•"/>
            </a:pPr>
            <a:r>
              <a:rPr lang="en-AU" sz="2400" dirty="0"/>
              <a:t>More funding means greater benefit</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Ranking by overall cost-efficiency gives better outcomes than other criteria</a:t>
            </a:r>
          </a:p>
        </p:txBody>
      </p:sp>
      <p:sp>
        <p:nvSpPr>
          <p:cNvPr id="9" name="TextBox 8"/>
          <p:cNvSpPr txBox="1"/>
          <p:nvPr/>
        </p:nvSpPr>
        <p:spPr>
          <a:xfrm>
            <a:off x="3831222" y="4789420"/>
            <a:ext cx="5312778" cy="307777"/>
          </a:xfrm>
          <a:prstGeom prst="rect">
            <a:avLst/>
          </a:prstGeom>
          <a:noFill/>
        </p:spPr>
        <p:txBody>
          <a:bodyPr wrap="square" rtlCol="0">
            <a:spAutoFit/>
          </a:bodyPr>
          <a:lstStyle/>
          <a:p>
            <a:r>
              <a:rPr lang="en-AU" sz="1400" dirty="0"/>
              <a:t>Joseph </a:t>
            </a:r>
            <a:r>
              <a:rPr lang="en-AU" sz="1400" i="1" dirty="0"/>
              <a:t>et al. </a:t>
            </a:r>
            <a:r>
              <a:rPr lang="en-AU" sz="1400" dirty="0"/>
              <a:t>(2009) Cons </a:t>
            </a:r>
            <a:r>
              <a:rPr lang="en-AU" sz="1400" dirty="0" err="1"/>
              <a:t>Biol</a:t>
            </a:r>
            <a:r>
              <a:rPr lang="en-AU" sz="1400" dirty="0"/>
              <a:t>, DOI:10.1111/j.1523-1739.2008.01124.x</a:t>
            </a:r>
            <a:endParaRPr lang="en-AU" sz="1400" i="1" dirty="0"/>
          </a:p>
        </p:txBody>
      </p:sp>
    </p:spTree>
    <p:extLst>
      <p:ext uri="{BB962C8B-B14F-4D97-AF65-F5344CB8AC3E}">
        <p14:creationId xmlns:p14="http://schemas.microsoft.com/office/powerpoint/2010/main" val="3236733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C86B-1751-5945-5332-86C7AEC646D0}"/>
              </a:ext>
            </a:extLst>
          </p:cNvPr>
          <p:cNvSpPr>
            <a:spLocks noGrp="1"/>
          </p:cNvSpPr>
          <p:nvPr>
            <p:ph type="title"/>
          </p:nvPr>
        </p:nvSpPr>
        <p:spPr>
          <a:xfrm>
            <a:off x="457200" y="205978"/>
            <a:ext cx="8229600" cy="4010421"/>
          </a:xfrm>
        </p:spPr>
        <p:txBody>
          <a:bodyPr>
            <a:normAutofit/>
          </a:bodyPr>
          <a:lstStyle/>
          <a:p>
            <a:r>
              <a:rPr lang="en-AU" dirty="0"/>
              <a:t>Ok sure, but people often have very strong opinions on what species “deserve” funding – so why bother using prioritization?</a:t>
            </a:r>
          </a:p>
        </p:txBody>
      </p:sp>
    </p:spTree>
    <p:extLst>
      <p:ext uri="{BB962C8B-B14F-4D97-AF65-F5344CB8AC3E}">
        <p14:creationId xmlns:p14="http://schemas.microsoft.com/office/powerpoint/2010/main" val="3399972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 y="0"/>
            <a:ext cx="9141107" cy="879676"/>
          </a:xfrm>
        </p:spPr>
        <p:txBody>
          <a:bodyPr>
            <a:normAutofit fontScale="90000"/>
          </a:bodyPr>
          <a:lstStyle/>
          <a:p>
            <a:r>
              <a:rPr lang="en-AU" sz="4000" b="1" dirty="0"/>
              <a:t>Private sponsorship for flagship species</a:t>
            </a:r>
            <a:endParaRPr lang="en-AU" sz="4000" dirty="0"/>
          </a:p>
        </p:txBody>
      </p:sp>
      <p:pic>
        <p:nvPicPr>
          <p:cNvPr id="4" name="Picture 3"/>
          <p:cNvPicPr>
            <a:picLocks noChangeAspect="1"/>
          </p:cNvPicPr>
          <p:nvPr/>
        </p:nvPicPr>
        <p:blipFill rotWithShape="1">
          <a:blip r:embed="rId2"/>
          <a:srcRect l="45000" t="31815" r="22333" b="20778"/>
          <a:stretch/>
        </p:blipFill>
        <p:spPr>
          <a:xfrm>
            <a:off x="4790440" y="885720"/>
            <a:ext cx="4145280" cy="3383902"/>
          </a:xfrm>
          <a:prstGeom prst="rect">
            <a:avLst/>
          </a:prstGeom>
        </p:spPr>
      </p:pic>
      <p:sp>
        <p:nvSpPr>
          <p:cNvPr id="5" name="TextBox 4"/>
          <p:cNvSpPr txBox="1"/>
          <p:nvPr/>
        </p:nvSpPr>
        <p:spPr>
          <a:xfrm>
            <a:off x="243840" y="973685"/>
            <a:ext cx="4328160" cy="3416320"/>
          </a:xfrm>
          <a:prstGeom prst="rect">
            <a:avLst/>
          </a:prstGeom>
          <a:noFill/>
        </p:spPr>
        <p:txBody>
          <a:bodyPr wrap="square" rtlCol="0">
            <a:spAutoFit/>
          </a:bodyPr>
          <a:lstStyle/>
          <a:p>
            <a:pPr marL="285750" indent="-285750">
              <a:buFont typeface="Arial" panose="020B0604020202020204" pitchFamily="34" charset="0"/>
              <a:buChar char="•"/>
            </a:pPr>
            <a:r>
              <a:rPr lang="en-AU" sz="2400" dirty="0"/>
              <a:t>Flagship species raise lots of $$$ for conservation</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Donors want $$$ spent on projects for flagship species</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If we can only spend this $$$ on flagship species, what’s the point of prioritization? </a:t>
            </a:r>
          </a:p>
        </p:txBody>
      </p:sp>
      <p:sp>
        <p:nvSpPr>
          <p:cNvPr id="6" name="TextBox 5"/>
          <p:cNvSpPr txBox="1"/>
          <p:nvPr/>
        </p:nvSpPr>
        <p:spPr>
          <a:xfrm>
            <a:off x="4672571" y="4830299"/>
            <a:ext cx="4381017" cy="307777"/>
          </a:xfrm>
          <a:prstGeom prst="rect">
            <a:avLst/>
          </a:prstGeom>
          <a:noFill/>
        </p:spPr>
        <p:txBody>
          <a:bodyPr wrap="square" rtlCol="0">
            <a:spAutoFit/>
          </a:bodyPr>
          <a:lstStyle/>
          <a:p>
            <a:r>
              <a:rPr lang="en-AU" sz="1400" dirty="0"/>
              <a:t>Bennett </a:t>
            </a:r>
            <a:r>
              <a:rPr lang="en-AU" sz="1400" i="1" dirty="0"/>
              <a:t>et al. </a:t>
            </a:r>
            <a:r>
              <a:rPr lang="en-AU" sz="1400" dirty="0"/>
              <a:t>(2015) </a:t>
            </a:r>
            <a:r>
              <a:rPr lang="en-AU" sz="1400" dirty="0" err="1"/>
              <a:t>Proc</a:t>
            </a:r>
            <a:r>
              <a:rPr lang="en-AU" sz="1400" dirty="0"/>
              <a:t> B, DOI:10.1098/rspb.2014.2693</a:t>
            </a:r>
            <a:endParaRPr lang="en-AU" sz="1400" i="1" dirty="0"/>
          </a:p>
        </p:txBody>
      </p:sp>
    </p:spTree>
    <p:extLst>
      <p:ext uri="{BB962C8B-B14F-4D97-AF65-F5344CB8AC3E}">
        <p14:creationId xmlns:p14="http://schemas.microsoft.com/office/powerpoint/2010/main" val="137100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93" y="111761"/>
            <a:ext cx="9045615" cy="609599"/>
          </a:xfrm>
        </p:spPr>
        <p:txBody>
          <a:bodyPr>
            <a:normAutofit fontScale="90000"/>
          </a:bodyPr>
          <a:lstStyle/>
          <a:p>
            <a:r>
              <a:rPr lang="en-AU" b="1" dirty="0"/>
              <a:t>Explored different funding scenarios</a:t>
            </a:r>
          </a:p>
        </p:txBody>
      </p:sp>
      <p:sp>
        <p:nvSpPr>
          <p:cNvPr id="3" name="TextBox 2"/>
          <p:cNvSpPr txBox="1"/>
          <p:nvPr/>
        </p:nvSpPr>
        <p:spPr>
          <a:xfrm>
            <a:off x="193040" y="1076960"/>
            <a:ext cx="8493760" cy="3477875"/>
          </a:xfrm>
          <a:prstGeom prst="rect">
            <a:avLst/>
          </a:prstGeom>
          <a:noFill/>
        </p:spPr>
        <p:txBody>
          <a:bodyPr wrap="square" rtlCol="0">
            <a:spAutoFit/>
          </a:bodyPr>
          <a:lstStyle/>
          <a:p>
            <a:r>
              <a:rPr lang="en-AU" sz="2000" u="sng" dirty="0"/>
              <a:t>Baseline scenario</a:t>
            </a:r>
            <a:r>
              <a:rPr lang="en-AU" sz="2000" dirty="0"/>
              <a:t>: Baseline scenario: prioritization protocol assuming that no flagship species received private funding, and that flagship species were considered alongside other threatened species in the prioritization protocol.</a:t>
            </a:r>
          </a:p>
          <a:p>
            <a:endParaRPr lang="en-AU" sz="2000" dirty="0"/>
          </a:p>
          <a:p>
            <a:r>
              <a:rPr lang="en-AU" sz="2000" u="sng" dirty="0"/>
              <a:t>Flagship scenario</a:t>
            </a:r>
            <a:r>
              <a:rPr lang="en-AU" sz="2000" dirty="0"/>
              <a:t>: Flagship sponsorship without considering synergies for non-flagship species. Randomly allocate funding to actions for flagship species according to funding level.</a:t>
            </a:r>
          </a:p>
          <a:p>
            <a:endParaRPr lang="en-AU" sz="2000" dirty="0"/>
          </a:p>
          <a:p>
            <a:r>
              <a:rPr lang="en-AU" sz="2000" u="sng" dirty="0"/>
              <a:t>Synergistic flagship scenario</a:t>
            </a:r>
            <a:r>
              <a:rPr lang="en-AU" sz="2000" dirty="0"/>
              <a:t>: Flagship species sponsorship to maximize synergies with other non-flagship species. Allocate funding for the flagship species to the conservation actions that maximize the ratio of shared costs with other species</a:t>
            </a:r>
          </a:p>
        </p:txBody>
      </p:sp>
      <p:sp>
        <p:nvSpPr>
          <p:cNvPr id="7" name="TextBox 6"/>
          <p:cNvSpPr txBox="1"/>
          <p:nvPr/>
        </p:nvSpPr>
        <p:spPr>
          <a:xfrm>
            <a:off x="4672571" y="4830299"/>
            <a:ext cx="4381017" cy="307777"/>
          </a:xfrm>
          <a:prstGeom prst="rect">
            <a:avLst/>
          </a:prstGeom>
          <a:noFill/>
        </p:spPr>
        <p:txBody>
          <a:bodyPr wrap="square" rtlCol="0">
            <a:spAutoFit/>
          </a:bodyPr>
          <a:lstStyle/>
          <a:p>
            <a:r>
              <a:rPr lang="en-AU" sz="1400" dirty="0"/>
              <a:t>Bennett </a:t>
            </a:r>
            <a:r>
              <a:rPr lang="en-AU" sz="1400" i="1" dirty="0"/>
              <a:t>et al. </a:t>
            </a:r>
            <a:r>
              <a:rPr lang="en-AU" sz="1400" dirty="0"/>
              <a:t>(2015) </a:t>
            </a:r>
            <a:r>
              <a:rPr lang="en-AU" sz="1400" dirty="0" err="1"/>
              <a:t>Proc</a:t>
            </a:r>
            <a:r>
              <a:rPr lang="en-AU" sz="1400" dirty="0"/>
              <a:t> B, DOI:10.1098/rspb.2014.2693</a:t>
            </a:r>
            <a:endParaRPr lang="en-AU" sz="1400" i="1" dirty="0"/>
          </a:p>
        </p:txBody>
      </p:sp>
    </p:spTree>
    <p:extLst>
      <p:ext uri="{BB962C8B-B14F-4D97-AF65-F5344CB8AC3E}">
        <p14:creationId xmlns:p14="http://schemas.microsoft.com/office/powerpoint/2010/main" val="238565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1514986" y="1251029"/>
            <a:ext cx="0" cy="26184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514986" y="3859755"/>
            <a:ext cx="4612214" cy="1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1997367" y="396581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2000</a:t>
            </a:r>
          </a:p>
        </p:txBody>
      </p:sp>
      <p:sp>
        <p:nvSpPr>
          <p:cNvPr id="68" name="TextBox 67"/>
          <p:cNvSpPr txBox="1"/>
          <p:nvPr/>
        </p:nvSpPr>
        <p:spPr>
          <a:xfrm>
            <a:off x="5543359" y="3965810"/>
            <a:ext cx="12853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Future</a:t>
            </a:r>
          </a:p>
        </p:txBody>
      </p:sp>
      <p:cxnSp>
        <p:nvCxnSpPr>
          <p:cNvPr id="2052" name="Straight Connector 2051"/>
          <p:cNvCxnSpPr/>
          <p:nvPr/>
        </p:nvCxnSpPr>
        <p:spPr>
          <a:xfrm>
            <a:off x="2541944" y="3861135"/>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52472" y="3859756"/>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50267" y="2298638"/>
            <a:ext cx="1882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Biodiversity</a:t>
            </a:r>
          </a:p>
        </p:txBody>
      </p:sp>
      <p:sp>
        <p:nvSpPr>
          <p:cNvPr id="19" name="Right Arrow 18"/>
          <p:cNvSpPr/>
          <p:nvPr/>
        </p:nvSpPr>
        <p:spPr>
          <a:xfrm rot="16200000">
            <a:off x="446222" y="1529909"/>
            <a:ext cx="110918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ight Arrow 31"/>
          <p:cNvSpPr/>
          <p:nvPr/>
        </p:nvSpPr>
        <p:spPr>
          <a:xfrm rot="5400000">
            <a:off x="405111" y="2988338"/>
            <a:ext cx="119140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28"/>
          <p:cNvSpPr/>
          <p:nvPr/>
        </p:nvSpPr>
        <p:spPr>
          <a:xfrm>
            <a:off x="2971687" y="2581153"/>
            <a:ext cx="3131980" cy="1013467"/>
          </a:xfrm>
          <a:custGeom>
            <a:avLst/>
            <a:gdLst>
              <a:gd name="connsiteX0" fmla="*/ 0 w 3599727"/>
              <a:gd name="connsiteY0" fmla="*/ 0 h 1099595"/>
              <a:gd name="connsiteX1" fmla="*/ 1921398 w 3599727"/>
              <a:gd name="connsiteY1" fmla="*/ 879676 h 1099595"/>
              <a:gd name="connsiteX2" fmla="*/ 3599727 w 3599727"/>
              <a:gd name="connsiteY2" fmla="*/ 1099595 h 1099595"/>
            </a:gdLst>
            <a:ahLst/>
            <a:cxnLst>
              <a:cxn ang="0">
                <a:pos x="connsiteX0" y="connsiteY0"/>
              </a:cxn>
              <a:cxn ang="0">
                <a:pos x="connsiteX1" y="connsiteY1"/>
              </a:cxn>
              <a:cxn ang="0">
                <a:pos x="connsiteX2" y="connsiteY2"/>
              </a:cxn>
            </a:cxnLst>
            <a:rect l="l" t="t" r="r" b="b"/>
            <a:pathLst>
              <a:path w="3599727" h="1099595">
                <a:moveTo>
                  <a:pt x="0" y="0"/>
                </a:moveTo>
                <a:cubicBezTo>
                  <a:pt x="660722" y="348205"/>
                  <a:pt x="1321444" y="696410"/>
                  <a:pt x="1921398" y="879676"/>
                </a:cubicBezTo>
                <a:cubicBezTo>
                  <a:pt x="2521353" y="1062942"/>
                  <a:pt x="3060540" y="1081268"/>
                  <a:pt x="3599727" y="1099595"/>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34"/>
          <p:cNvSpPr/>
          <p:nvPr/>
        </p:nvSpPr>
        <p:spPr>
          <a:xfrm>
            <a:off x="1663748" y="1805649"/>
            <a:ext cx="1307940" cy="775503"/>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p:cNvSpPr txBox="1"/>
          <p:nvPr/>
        </p:nvSpPr>
        <p:spPr>
          <a:xfrm>
            <a:off x="6253230" y="3267660"/>
            <a:ext cx="195681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1" u="none" strike="noStrike" kern="1200" cap="none" spc="0" normalizeH="0" baseline="0" noProof="0" dirty="0">
                <a:ln>
                  <a:noFill/>
                </a:ln>
                <a:solidFill>
                  <a:prstClr val="white"/>
                </a:solidFill>
                <a:effectLst/>
                <a:uLnTx/>
                <a:uFillTx/>
                <a:latin typeface="Calibri"/>
                <a:ea typeface="+mn-ea"/>
                <a:cs typeface="+mn-cs"/>
              </a:rPr>
              <a:t>Status quo</a:t>
            </a:r>
          </a:p>
        </p:txBody>
      </p:sp>
      <p:sp>
        <p:nvSpPr>
          <p:cNvPr id="5" name="TextBox 4"/>
          <p:cNvSpPr txBox="1"/>
          <p:nvPr/>
        </p:nvSpPr>
        <p:spPr>
          <a:xfrm>
            <a:off x="2409769" y="662804"/>
            <a:ext cx="10814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Now</a:t>
            </a:r>
          </a:p>
        </p:txBody>
      </p:sp>
      <p:cxnSp>
        <p:nvCxnSpPr>
          <p:cNvPr id="2048" name="Straight Connector 2047"/>
          <p:cNvCxnSpPr/>
          <p:nvPr/>
        </p:nvCxnSpPr>
        <p:spPr>
          <a:xfrm>
            <a:off x="2950495" y="1251029"/>
            <a:ext cx="37339" cy="261843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03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247409" y="1308989"/>
            <a:ext cx="3662102" cy="3491345"/>
            <a:chOff x="3924300" y="2389734"/>
            <a:chExt cx="2506980" cy="2390084"/>
          </a:xfrm>
        </p:grpSpPr>
        <p:pic>
          <p:nvPicPr>
            <p:cNvPr id="1026" name="Picture 2" descr="https://royalsocietypublishing.org/cms/asset/85a28eb8-9291-4367-a2c1-385399dee251/rspb20142693f01.jpg"/>
            <p:cNvPicPr>
              <a:picLocks noChangeAspect="1" noChangeArrowheads="1"/>
            </p:cNvPicPr>
            <p:nvPr/>
          </p:nvPicPr>
          <p:blipFill rotWithShape="1">
            <a:blip r:embed="rId2">
              <a:extLst>
                <a:ext uri="{28A0092B-C50C-407E-A947-70E740481C1C}">
                  <a14:useLocalDpi xmlns:a14="http://schemas.microsoft.com/office/drawing/2010/main" val="0"/>
                </a:ext>
              </a:extLst>
            </a:blip>
            <a:srcRect t="2719" r="47360" b="52845"/>
            <a:stretch/>
          </p:blipFill>
          <p:spPr bwMode="auto">
            <a:xfrm>
              <a:off x="3924300" y="2389734"/>
              <a:ext cx="2506980" cy="20781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royalsocietypublishing.org/cms/asset/85a28eb8-9291-4367-a2c1-385399dee251/rspb20142693f01.jpg"/>
            <p:cNvPicPr>
              <a:picLocks noChangeAspect="1" noChangeArrowheads="1"/>
            </p:cNvPicPr>
            <p:nvPr/>
          </p:nvPicPr>
          <p:blipFill rotWithShape="1">
            <a:blip r:embed="rId2">
              <a:extLst>
                <a:ext uri="{28A0092B-C50C-407E-A947-70E740481C1C}">
                  <a14:useLocalDpi xmlns:a14="http://schemas.microsoft.com/office/drawing/2010/main" val="0"/>
                </a:ext>
              </a:extLst>
            </a:blip>
            <a:srcRect l="1" t="93442" r="47359" b="-112"/>
            <a:stretch/>
          </p:blipFill>
          <p:spPr bwMode="auto">
            <a:xfrm>
              <a:off x="3924300" y="4467917"/>
              <a:ext cx="2506980" cy="31190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itle 4"/>
          <p:cNvSpPr>
            <a:spLocks noGrp="1"/>
          </p:cNvSpPr>
          <p:nvPr>
            <p:ph type="title"/>
          </p:nvPr>
        </p:nvSpPr>
        <p:spPr>
          <a:xfrm>
            <a:off x="180053" y="205979"/>
            <a:ext cx="8873892" cy="857250"/>
          </a:xfrm>
        </p:spPr>
        <p:txBody>
          <a:bodyPr>
            <a:normAutofit fontScale="90000"/>
          </a:bodyPr>
          <a:lstStyle/>
          <a:p>
            <a:r>
              <a:rPr lang="en-AU" b="1" dirty="0"/>
              <a:t>Biodiversity gains from private sponsorship for flagship species</a:t>
            </a:r>
          </a:p>
        </p:txBody>
      </p:sp>
      <p:sp>
        <p:nvSpPr>
          <p:cNvPr id="3" name="Rectangle 2"/>
          <p:cNvSpPr/>
          <p:nvPr/>
        </p:nvSpPr>
        <p:spPr>
          <a:xfrm rot="16200000">
            <a:off x="3036744" y="2744089"/>
            <a:ext cx="3527714" cy="584775"/>
          </a:xfrm>
          <a:prstGeom prst="rect">
            <a:avLst/>
          </a:prstGeom>
        </p:spPr>
        <p:txBody>
          <a:bodyPr wrap="square">
            <a:spAutoFit/>
          </a:bodyPr>
          <a:lstStyle/>
          <a:p>
            <a:r>
              <a:rPr lang="en-AU" sz="1600" dirty="0"/>
              <a:t>{biodiversity under flagship scenario} – {biodiversity under  baseline scenario}</a:t>
            </a:r>
          </a:p>
        </p:txBody>
      </p:sp>
      <p:sp>
        <p:nvSpPr>
          <p:cNvPr id="8" name="TextBox 7"/>
          <p:cNvSpPr txBox="1"/>
          <p:nvPr/>
        </p:nvSpPr>
        <p:spPr>
          <a:xfrm>
            <a:off x="180053" y="1311981"/>
            <a:ext cx="4328160" cy="4154984"/>
          </a:xfrm>
          <a:prstGeom prst="rect">
            <a:avLst/>
          </a:prstGeom>
          <a:noFill/>
        </p:spPr>
        <p:txBody>
          <a:bodyPr wrap="square" rtlCol="0">
            <a:spAutoFit/>
          </a:bodyPr>
          <a:lstStyle/>
          <a:p>
            <a:pPr marL="285750" indent="-285750">
              <a:buFont typeface="Arial" panose="020B0604020202020204" pitchFamily="34" charset="0"/>
              <a:buChar char="•"/>
            </a:pPr>
            <a:r>
              <a:rPr lang="en-AU" sz="2400" dirty="0"/>
              <a:t>In most cases: funding for flagship species improves overall biodiversity, even if the additional funding is focussed purely on flagship species</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Increases in funding for flagship species also means greater overall benefits to biodiversity</a:t>
            </a:r>
          </a:p>
          <a:p>
            <a:pPr marL="285750" indent="-285750">
              <a:buFont typeface="Arial" panose="020B0604020202020204" pitchFamily="34" charset="0"/>
              <a:buChar char="•"/>
            </a:pPr>
            <a:endParaRPr lang="en-AU" sz="2400" dirty="0"/>
          </a:p>
        </p:txBody>
      </p:sp>
      <p:sp>
        <p:nvSpPr>
          <p:cNvPr id="9" name="TextBox 8"/>
          <p:cNvSpPr txBox="1"/>
          <p:nvPr/>
        </p:nvSpPr>
        <p:spPr>
          <a:xfrm>
            <a:off x="4672571" y="4830299"/>
            <a:ext cx="4381017" cy="307777"/>
          </a:xfrm>
          <a:prstGeom prst="rect">
            <a:avLst/>
          </a:prstGeom>
          <a:noFill/>
        </p:spPr>
        <p:txBody>
          <a:bodyPr wrap="square" rtlCol="0">
            <a:spAutoFit/>
          </a:bodyPr>
          <a:lstStyle/>
          <a:p>
            <a:r>
              <a:rPr lang="en-AU" sz="1400" dirty="0"/>
              <a:t>Bennett </a:t>
            </a:r>
            <a:r>
              <a:rPr lang="en-AU" sz="1400" i="1" dirty="0"/>
              <a:t>et al. </a:t>
            </a:r>
            <a:r>
              <a:rPr lang="en-AU" sz="1400" dirty="0"/>
              <a:t>(2015) </a:t>
            </a:r>
            <a:r>
              <a:rPr lang="en-AU" sz="1400" dirty="0" err="1"/>
              <a:t>Proc</a:t>
            </a:r>
            <a:r>
              <a:rPr lang="en-AU" sz="1400" dirty="0"/>
              <a:t> B, DOI:10.1098/rspb.2014.2693</a:t>
            </a:r>
            <a:endParaRPr lang="en-AU" sz="1400" i="1" dirty="0"/>
          </a:p>
        </p:txBody>
      </p:sp>
    </p:spTree>
    <p:extLst>
      <p:ext uri="{BB962C8B-B14F-4D97-AF65-F5344CB8AC3E}">
        <p14:creationId xmlns:p14="http://schemas.microsoft.com/office/powerpoint/2010/main" val="1477836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9526" y="0"/>
            <a:ext cx="8844949" cy="857250"/>
          </a:xfrm>
        </p:spPr>
        <p:txBody>
          <a:bodyPr>
            <a:noAutofit/>
          </a:bodyPr>
          <a:lstStyle/>
          <a:p>
            <a:r>
              <a:rPr lang="en-AU" sz="2400" b="1" dirty="0"/>
              <a:t>Prioritizations can help optimize funding allocation for flagship species by finding synergies with other species</a:t>
            </a:r>
          </a:p>
        </p:txBody>
      </p:sp>
      <p:grpSp>
        <p:nvGrpSpPr>
          <p:cNvPr id="16" name="Group 15"/>
          <p:cNvGrpSpPr/>
          <p:nvPr/>
        </p:nvGrpSpPr>
        <p:grpSpPr>
          <a:xfrm>
            <a:off x="753936" y="857250"/>
            <a:ext cx="7456475" cy="3904732"/>
            <a:chOff x="1196977" y="1245003"/>
            <a:chExt cx="7489823" cy="3922195"/>
          </a:xfrm>
        </p:grpSpPr>
        <p:grpSp>
          <p:nvGrpSpPr>
            <p:cNvPr id="7" name="Group 6"/>
            <p:cNvGrpSpPr/>
            <p:nvPr/>
          </p:nvGrpSpPr>
          <p:grpSpPr>
            <a:xfrm>
              <a:off x="1875667" y="1364674"/>
              <a:ext cx="6811133" cy="3408042"/>
              <a:chOff x="3924300" y="2389734"/>
              <a:chExt cx="4762500" cy="2382981"/>
            </a:xfrm>
          </p:grpSpPr>
          <p:pic>
            <p:nvPicPr>
              <p:cNvPr id="1026" name="Picture 2" descr="https://royalsocietypublishing.org/cms/asset/85a28eb8-9291-4367-a2c1-385399dee251/rspb20142693f01.jpg"/>
              <p:cNvPicPr>
                <a:picLocks noChangeAspect="1" noChangeArrowheads="1"/>
              </p:cNvPicPr>
              <p:nvPr/>
            </p:nvPicPr>
            <p:blipFill rotWithShape="1">
              <a:blip r:embed="rId2">
                <a:extLst>
                  <a:ext uri="{28A0092B-C50C-407E-A947-70E740481C1C}">
                    <a14:useLocalDpi xmlns:a14="http://schemas.microsoft.com/office/drawing/2010/main" val="0"/>
                  </a:ext>
                </a:extLst>
              </a:blip>
              <a:srcRect t="2719" b="52845"/>
              <a:stretch/>
            </p:blipFill>
            <p:spPr bwMode="auto">
              <a:xfrm>
                <a:off x="3924300" y="2389734"/>
                <a:ext cx="4762500" cy="20781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royalsocietypublishing.org/cms/asset/85a28eb8-9291-4367-a2c1-385399dee251/rspb20142693f01.jpg"/>
              <p:cNvPicPr>
                <a:picLocks noChangeAspect="1" noChangeArrowheads="1"/>
              </p:cNvPicPr>
              <p:nvPr/>
            </p:nvPicPr>
            <p:blipFill rotWithShape="1">
              <a:blip r:embed="rId2">
                <a:extLst>
                  <a:ext uri="{28A0092B-C50C-407E-A947-70E740481C1C}">
                    <a14:useLocalDpi xmlns:a14="http://schemas.microsoft.com/office/drawing/2010/main" val="0"/>
                  </a:ext>
                </a:extLst>
              </a:blip>
              <a:srcRect t="93442" b="41"/>
              <a:stretch/>
            </p:blipFill>
            <p:spPr bwMode="auto">
              <a:xfrm>
                <a:off x="3924300" y="4467916"/>
                <a:ext cx="4762500" cy="30479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rot="16200000">
              <a:off x="-274492" y="2716472"/>
              <a:ext cx="3527714" cy="584775"/>
            </a:xfrm>
            <a:prstGeom prst="rect">
              <a:avLst/>
            </a:prstGeom>
          </p:spPr>
          <p:txBody>
            <a:bodyPr wrap="square">
              <a:spAutoFit/>
            </a:bodyPr>
            <a:lstStyle/>
            <a:p>
              <a:r>
                <a:rPr lang="en-AU" sz="1600" dirty="0"/>
                <a:t>{biodiversity under scenario} – {biodiversity under  baseline scenario}</a:t>
              </a:r>
            </a:p>
          </p:txBody>
        </p:sp>
        <p:sp>
          <p:nvSpPr>
            <p:cNvPr id="14" name="Rectangle 13"/>
            <p:cNvSpPr/>
            <p:nvPr/>
          </p:nvSpPr>
          <p:spPr>
            <a:xfrm>
              <a:off x="3196071" y="4804946"/>
              <a:ext cx="1833129" cy="338554"/>
            </a:xfrm>
            <a:prstGeom prst="rect">
              <a:avLst/>
            </a:prstGeom>
          </p:spPr>
          <p:txBody>
            <a:bodyPr wrap="square">
              <a:spAutoFit/>
            </a:bodyPr>
            <a:lstStyle/>
            <a:p>
              <a:r>
                <a:rPr lang="en-AU" sz="1600" dirty="0"/>
                <a:t>Flagship scenario</a:t>
              </a:r>
            </a:p>
          </p:txBody>
        </p:sp>
        <p:sp>
          <p:nvSpPr>
            <p:cNvPr id="9" name="Rectangle 8"/>
            <p:cNvSpPr/>
            <p:nvPr/>
          </p:nvSpPr>
          <p:spPr>
            <a:xfrm>
              <a:off x="5718491" y="4797866"/>
              <a:ext cx="2808269" cy="369332"/>
            </a:xfrm>
            <a:prstGeom prst="rect">
              <a:avLst/>
            </a:prstGeom>
          </p:spPr>
          <p:txBody>
            <a:bodyPr wrap="none">
              <a:spAutoFit/>
            </a:bodyPr>
            <a:lstStyle/>
            <a:p>
              <a:r>
                <a:rPr lang="en-AU" dirty="0"/>
                <a:t>Synergistic flagship scenario</a:t>
              </a:r>
            </a:p>
          </p:txBody>
        </p:sp>
      </p:grpSp>
      <p:sp>
        <p:nvSpPr>
          <p:cNvPr id="18" name="TextBox 17"/>
          <p:cNvSpPr txBox="1"/>
          <p:nvPr/>
        </p:nvSpPr>
        <p:spPr>
          <a:xfrm>
            <a:off x="0" y="4836660"/>
            <a:ext cx="4381017" cy="307777"/>
          </a:xfrm>
          <a:prstGeom prst="rect">
            <a:avLst/>
          </a:prstGeom>
          <a:noFill/>
        </p:spPr>
        <p:txBody>
          <a:bodyPr wrap="square" rtlCol="0">
            <a:spAutoFit/>
          </a:bodyPr>
          <a:lstStyle/>
          <a:p>
            <a:r>
              <a:rPr lang="en-AU" sz="1400" dirty="0"/>
              <a:t>Bennett </a:t>
            </a:r>
            <a:r>
              <a:rPr lang="en-AU" sz="1400" i="1" dirty="0"/>
              <a:t>et al. </a:t>
            </a:r>
            <a:r>
              <a:rPr lang="en-AU" sz="1400" dirty="0"/>
              <a:t>(2015) </a:t>
            </a:r>
            <a:r>
              <a:rPr lang="en-AU" sz="1400" dirty="0" err="1"/>
              <a:t>Proc</a:t>
            </a:r>
            <a:r>
              <a:rPr lang="en-AU" sz="1400" dirty="0"/>
              <a:t> B, DOI:10.1098/rspb.2014.2693</a:t>
            </a:r>
            <a:endParaRPr lang="en-AU" sz="1400" i="1" dirty="0"/>
          </a:p>
        </p:txBody>
      </p:sp>
    </p:spTree>
    <p:extLst>
      <p:ext uri="{BB962C8B-B14F-4D97-AF65-F5344CB8AC3E}">
        <p14:creationId xmlns:p14="http://schemas.microsoft.com/office/powerpoint/2010/main" val="14170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C86B-1751-5945-5332-86C7AEC646D0}"/>
              </a:ext>
            </a:extLst>
          </p:cNvPr>
          <p:cNvSpPr>
            <a:spLocks noGrp="1"/>
          </p:cNvSpPr>
          <p:nvPr>
            <p:ph type="title"/>
          </p:nvPr>
        </p:nvSpPr>
        <p:spPr>
          <a:xfrm>
            <a:off x="457200" y="205978"/>
            <a:ext cx="8229600" cy="4010421"/>
          </a:xfrm>
        </p:spPr>
        <p:txBody>
          <a:bodyPr>
            <a:normAutofit/>
          </a:bodyPr>
          <a:lstStyle/>
          <a:p>
            <a:r>
              <a:rPr lang="en-AU" b="1" dirty="0"/>
              <a:t>There’s important trade-offs to think about when collecting data for project prioritization</a:t>
            </a:r>
          </a:p>
        </p:txBody>
      </p:sp>
    </p:spTree>
    <p:extLst>
      <p:ext uri="{BB962C8B-B14F-4D97-AF65-F5344CB8AC3E}">
        <p14:creationId xmlns:p14="http://schemas.microsoft.com/office/powerpoint/2010/main" val="1407123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13994" y="693731"/>
            <a:ext cx="1937646" cy="646331"/>
          </a:xfrm>
          <a:prstGeom prst="rect">
            <a:avLst/>
          </a:prstGeom>
          <a:noFill/>
        </p:spPr>
        <p:txBody>
          <a:bodyPr wrap="none" rtlCol="0">
            <a:spAutoFit/>
          </a:bodyPr>
          <a:lstStyle/>
          <a:p>
            <a:r>
              <a:rPr lang="en-AU" sz="3600" u="sng" dirty="0"/>
              <a:t>Cost data</a:t>
            </a:r>
          </a:p>
        </p:txBody>
      </p:sp>
      <p:sp>
        <p:nvSpPr>
          <p:cNvPr id="46" name="TextBox 45"/>
          <p:cNvSpPr txBox="1"/>
          <p:nvPr/>
        </p:nvSpPr>
        <p:spPr>
          <a:xfrm>
            <a:off x="5069986" y="1247809"/>
            <a:ext cx="2116349" cy="461665"/>
          </a:xfrm>
          <a:prstGeom prst="rect">
            <a:avLst/>
          </a:prstGeom>
          <a:noFill/>
        </p:spPr>
        <p:txBody>
          <a:bodyPr wrap="none" rtlCol="0">
            <a:spAutoFit/>
          </a:bodyPr>
          <a:lstStyle/>
          <a:p>
            <a:r>
              <a:rPr lang="en-AU" sz="2400" dirty="0"/>
              <a:t>Persistence (%)</a:t>
            </a:r>
          </a:p>
        </p:txBody>
      </p:sp>
      <p:sp>
        <p:nvSpPr>
          <p:cNvPr id="47" name="TextBox 46"/>
          <p:cNvSpPr txBox="1"/>
          <p:nvPr/>
        </p:nvSpPr>
        <p:spPr>
          <a:xfrm>
            <a:off x="3857254" y="1913328"/>
            <a:ext cx="1141659" cy="461665"/>
          </a:xfrm>
          <a:prstGeom prst="rect">
            <a:avLst/>
          </a:prstGeom>
          <a:noFill/>
        </p:spPr>
        <p:txBody>
          <a:bodyPr wrap="none" rtlCol="0">
            <a:spAutoFit/>
          </a:bodyPr>
          <a:lstStyle/>
          <a:p>
            <a:r>
              <a:rPr lang="en-AU" sz="2400" dirty="0"/>
              <a:t>Success</a:t>
            </a:r>
          </a:p>
        </p:txBody>
      </p:sp>
      <p:grpSp>
        <p:nvGrpSpPr>
          <p:cNvPr id="49" name="Group 48"/>
          <p:cNvGrpSpPr/>
          <p:nvPr/>
        </p:nvGrpSpPr>
        <p:grpSpPr>
          <a:xfrm>
            <a:off x="1174482" y="1283114"/>
            <a:ext cx="1926379" cy="1024202"/>
            <a:chOff x="1042402" y="1032216"/>
            <a:chExt cx="1926379" cy="1024202"/>
          </a:xfrm>
        </p:grpSpPr>
        <p:sp>
          <p:nvSpPr>
            <p:cNvPr id="33" name="Rectangle 32"/>
            <p:cNvSpPr/>
            <p:nvPr/>
          </p:nvSpPr>
          <p:spPr>
            <a:xfrm>
              <a:off x="2406196" y="1492740"/>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2406196" y="1512571"/>
              <a:ext cx="562585" cy="53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54017" y="1032216"/>
              <a:ext cx="1109599" cy="461665"/>
            </a:xfrm>
            <a:prstGeom prst="rect">
              <a:avLst/>
            </a:prstGeom>
            <a:noFill/>
          </p:spPr>
          <p:txBody>
            <a:bodyPr wrap="none" rtlCol="0">
              <a:spAutoFit/>
            </a:bodyPr>
            <a:lstStyle/>
            <a:p>
              <a:r>
                <a:rPr lang="en-AU" sz="2400" dirty="0"/>
                <a:t>Actions</a:t>
              </a:r>
            </a:p>
          </p:txBody>
        </p:sp>
        <p:grpSp>
          <p:nvGrpSpPr>
            <p:cNvPr id="26" name="Group 25"/>
            <p:cNvGrpSpPr/>
            <p:nvPr/>
          </p:nvGrpSpPr>
          <p:grpSpPr>
            <a:xfrm>
              <a:off x="1727525" y="1493833"/>
              <a:ext cx="562585" cy="562585"/>
              <a:chOff x="-2622895" y="613980"/>
              <a:chExt cx="696305" cy="696305"/>
            </a:xfrm>
          </p:grpSpPr>
          <p:sp>
            <p:nvSpPr>
              <p:cNvPr id="23" name="Rectangle 22"/>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042402" y="1493833"/>
              <a:ext cx="562585" cy="562585"/>
              <a:chOff x="-2790412" y="5046269"/>
              <a:chExt cx="696305" cy="696305"/>
            </a:xfrm>
          </p:grpSpPr>
          <p:sp>
            <p:nvSpPr>
              <p:cNvPr id="32" name="Rectangle 31"/>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p:cNvSpPr txBox="1"/>
          <p:nvPr/>
        </p:nvSpPr>
        <p:spPr>
          <a:xfrm rot="16200000">
            <a:off x="-989928" y="3456721"/>
            <a:ext cx="2401876" cy="461665"/>
          </a:xfrm>
          <a:prstGeom prst="rect">
            <a:avLst/>
          </a:prstGeom>
          <a:noFill/>
        </p:spPr>
        <p:txBody>
          <a:bodyPr wrap="none" rtlCol="0">
            <a:spAutoFit/>
          </a:bodyPr>
          <a:lstStyle/>
          <a:p>
            <a:r>
              <a:rPr lang="en-AU" sz="2400" dirty="0"/>
              <a:t>Recovery projects</a:t>
            </a:r>
          </a:p>
        </p:txBody>
      </p:sp>
      <p:grpSp>
        <p:nvGrpSpPr>
          <p:cNvPr id="57" name="Group 56"/>
          <p:cNvGrpSpPr>
            <a:grpSpLocks noChangeAspect="1"/>
          </p:cNvGrpSpPr>
          <p:nvPr/>
        </p:nvGrpSpPr>
        <p:grpSpPr>
          <a:xfrm>
            <a:off x="701522" y="2380930"/>
            <a:ext cx="429932" cy="561600"/>
            <a:chOff x="199951" y="2162824"/>
            <a:chExt cx="639368" cy="733591"/>
          </a:xfrm>
        </p:grpSpPr>
        <p:sp>
          <p:nvSpPr>
            <p:cNvPr id="58" name="Rectangle 57"/>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54" name="TextBox 53"/>
          <p:cNvSpPr txBox="1"/>
          <p:nvPr/>
        </p:nvSpPr>
        <p:spPr>
          <a:xfrm>
            <a:off x="4070453" y="2430898"/>
            <a:ext cx="715260" cy="461665"/>
          </a:xfrm>
          <a:prstGeom prst="rect">
            <a:avLst/>
          </a:prstGeom>
          <a:noFill/>
        </p:spPr>
        <p:txBody>
          <a:bodyPr wrap="none" rtlCol="0">
            <a:spAutoFit/>
          </a:bodyPr>
          <a:lstStyle/>
          <a:p>
            <a:r>
              <a:rPr lang="en-AU" sz="2400" dirty="0"/>
              <a:t>90%</a:t>
            </a:r>
          </a:p>
        </p:txBody>
      </p:sp>
      <p:grpSp>
        <p:nvGrpSpPr>
          <p:cNvPr id="60" name="Group 59"/>
          <p:cNvGrpSpPr>
            <a:grpSpLocks noChangeAspect="1"/>
          </p:cNvGrpSpPr>
          <p:nvPr/>
        </p:nvGrpSpPr>
        <p:grpSpPr>
          <a:xfrm>
            <a:off x="502910" y="3045228"/>
            <a:ext cx="628544" cy="561600"/>
            <a:chOff x="185870" y="2964248"/>
            <a:chExt cx="667530" cy="596434"/>
          </a:xfrm>
        </p:grpSpPr>
        <p:sp>
          <p:nvSpPr>
            <p:cNvPr id="61" name="Rectangle 60"/>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2" name="Picture 61"/>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pic>
        <p:nvPicPr>
          <p:cNvPr id="73"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65861" y="3149535"/>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4070453" y="3095196"/>
            <a:ext cx="715260" cy="461665"/>
          </a:xfrm>
          <a:prstGeom prst="rect">
            <a:avLst/>
          </a:prstGeom>
          <a:noFill/>
        </p:spPr>
        <p:txBody>
          <a:bodyPr wrap="none" rtlCol="0">
            <a:spAutoFit/>
          </a:bodyPr>
          <a:lstStyle/>
          <a:p>
            <a:r>
              <a:rPr lang="en-AU" sz="2400" dirty="0"/>
              <a:t>20%</a:t>
            </a:r>
          </a:p>
        </p:txBody>
      </p:sp>
      <p:grpSp>
        <p:nvGrpSpPr>
          <p:cNvPr id="63" name="Group 62"/>
          <p:cNvGrpSpPr>
            <a:grpSpLocks noChangeAspect="1"/>
          </p:cNvGrpSpPr>
          <p:nvPr/>
        </p:nvGrpSpPr>
        <p:grpSpPr>
          <a:xfrm>
            <a:off x="569854" y="3709526"/>
            <a:ext cx="561600" cy="561600"/>
            <a:chOff x="4908376" y="1516788"/>
            <a:chExt cx="658422" cy="658422"/>
          </a:xfrm>
        </p:grpSpPr>
        <p:sp>
          <p:nvSpPr>
            <p:cNvPr id="64" name="Rectangle 63"/>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79" name="TextBox 78"/>
          <p:cNvSpPr txBox="1"/>
          <p:nvPr/>
        </p:nvSpPr>
        <p:spPr>
          <a:xfrm>
            <a:off x="4070453" y="3759494"/>
            <a:ext cx="715260" cy="461665"/>
          </a:xfrm>
          <a:prstGeom prst="rect">
            <a:avLst/>
          </a:prstGeom>
          <a:noFill/>
        </p:spPr>
        <p:txBody>
          <a:bodyPr wrap="none" rtlCol="0">
            <a:spAutoFit/>
          </a:bodyPr>
          <a:lstStyle/>
          <a:p>
            <a:r>
              <a:rPr lang="en-AU" sz="2400" dirty="0"/>
              <a:t>50%</a:t>
            </a:r>
          </a:p>
        </p:txBody>
      </p:sp>
      <p:grpSp>
        <p:nvGrpSpPr>
          <p:cNvPr id="122" name="Group 121"/>
          <p:cNvGrpSpPr/>
          <p:nvPr/>
        </p:nvGrpSpPr>
        <p:grpSpPr>
          <a:xfrm>
            <a:off x="5136379" y="1716227"/>
            <a:ext cx="583814" cy="1130169"/>
            <a:chOff x="5136379" y="1716227"/>
            <a:chExt cx="583814" cy="1130169"/>
          </a:xfrm>
        </p:grpSpPr>
        <p:grpSp>
          <p:nvGrpSpPr>
            <p:cNvPr id="36" name="Group 35"/>
            <p:cNvGrpSpPr>
              <a:grpSpLocks noChangeAspect="1"/>
            </p:cNvGrpSpPr>
            <p:nvPr/>
          </p:nvGrpSpPr>
          <p:grpSpPr>
            <a:xfrm>
              <a:off x="5213320" y="1716227"/>
              <a:ext cx="429932" cy="561600"/>
              <a:chOff x="199951" y="2162824"/>
              <a:chExt cx="639368" cy="733591"/>
            </a:xfrm>
          </p:grpSpPr>
          <p:sp>
            <p:nvSpPr>
              <p:cNvPr id="11" name="Rectangle 10"/>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66" name="TextBox 65"/>
            <p:cNvSpPr txBox="1"/>
            <p:nvPr/>
          </p:nvSpPr>
          <p:spPr>
            <a:xfrm>
              <a:off x="5136379" y="2477064"/>
              <a:ext cx="583814" cy="369332"/>
            </a:xfrm>
            <a:prstGeom prst="rect">
              <a:avLst/>
            </a:prstGeom>
            <a:noFill/>
          </p:spPr>
          <p:txBody>
            <a:bodyPr wrap="none" rtlCol="0">
              <a:spAutoFit/>
            </a:bodyPr>
            <a:lstStyle/>
            <a:p>
              <a:r>
                <a:rPr lang="en-AU" dirty="0"/>
                <a:t>95%</a:t>
              </a:r>
            </a:p>
          </p:txBody>
        </p:sp>
      </p:grpSp>
      <p:grpSp>
        <p:nvGrpSpPr>
          <p:cNvPr id="121" name="Group 120"/>
          <p:cNvGrpSpPr/>
          <p:nvPr/>
        </p:nvGrpSpPr>
        <p:grpSpPr>
          <a:xfrm>
            <a:off x="5776450" y="1712850"/>
            <a:ext cx="628544" cy="1797844"/>
            <a:chOff x="5711966" y="1712850"/>
            <a:chExt cx="628544" cy="1797844"/>
          </a:xfrm>
        </p:grpSpPr>
        <p:grpSp>
          <p:nvGrpSpPr>
            <p:cNvPr id="37" name="Group 36"/>
            <p:cNvGrpSpPr>
              <a:grpSpLocks noChangeAspect="1"/>
            </p:cNvGrpSpPr>
            <p:nvPr/>
          </p:nvGrpSpPr>
          <p:grpSpPr>
            <a:xfrm>
              <a:off x="5711966" y="1712850"/>
              <a:ext cx="628544" cy="561600"/>
              <a:chOff x="185870" y="2964248"/>
              <a:chExt cx="667530" cy="596434"/>
            </a:xfrm>
          </p:grpSpPr>
          <p:sp>
            <p:nvSpPr>
              <p:cNvPr id="17" name="Rectangle 16"/>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8" name="Picture 17"/>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sp>
          <p:nvSpPr>
            <p:cNvPr id="82" name="TextBox 81"/>
            <p:cNvSpPr txBox="1"/>
            <p:nvPr/>
          </p:nvSpPr>
          <p:spPr>
            <a:xfrm>
              <a:off x="5734331" y="3141362"/>
              <a:ext cx="583814" cy="369332"/>
            </a:xfrm>
            <a:prstGeom prst="rect">
              <a:avLst/>
            </a:prstGeom>
            <a:noFill/>
          </p:spPr>
          <p:txBody>
            <a:bodyPr wrap="none" rtlCol="0">
              <a:spAutoFit/>
            </a:bodyPr>
            <a:lstStyle/>
            <a:p>
              <a:r>
                <a:rPr lang="en-AU" dirty="0"/>
                <a:t>10%</a:t>
              </a:r>
            </a:p>
          </p:txBody>
        </p:sp>
      </p:grpSp>
      <p:grpSp>
        <p:nvGrpSpPr>
          <p:cNvPr id="120" name="Group 119"/>
          <p:cNvGrpSpPr/>
          <p:nvPr/>
        </p:nvGrpSpPr>
        <p:grpSpPr>
          <a:xfrm>
            <a:off x="6461250" y="1712850"/>
            <a:ext cx="583814" cy="2462142"/>
            <a:chOff x="6461250" y="1712850"/>
            <a:chExt cx="583814" cy="2462142"/>
          </a:xfrm>
        </p:grpSpPr>
        <p:grpSp>
          <p:nvGrpSpPr>
            <p:cNvPr id="41" name="Group 40"/>
            <p:cNvGrpSpPr>
              <a:grpSpLocks noChangeAspect="1"/>
            </p:cNvGrpSpPr>
            <p:nvPr/>
          </p:nvGrpSpPr>
          <p:grpSpPr>
            <a:xfrm>
              <a:off x="6472357" y="1712850"/>
              <a:ext cx="561600" cy="561600"/>
              <a:chOff x="4908376" y="1516788"/>
              <a:chExt cx="658422" cy="658422"/>
            </a:xfrm>
          </p:grpSpPr>
          <p:sp>
            <p:nvSpPr>
              <p:cNvPr id="9" name="Rectangle 8"/>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0" name="Picture 9"/>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83" name="TextBox 82"/>
            <p:cNvSpPr txBox="1"/>
            <p:nvPr/>
          </p:nvSpPr>
          <p:spPr>
            <a:xfrm>
              <a:off x="6461250" y="3805660"/>
              <a:ext cx="583814" cy="369332"/>
            </a:xfrm>
            <a:prstGeom prst="rect">
              <a:avLst/>
            </a:prstGeom>
            <a:noFill/>
          </p:spPr>
          <p:txBody>
            <a:bodyPr wrap="none" rtlCol="0">
              <a:spAutoFit/>
            </a:bodyPr>
            <a:lstStyle/>
            <a:p>
              <a:r>
                <a:rPr lang="en-AU" dirty="0"/>
                <a:t>70%</a:t>
              </a:r>
            </a:p>
          </p:txBody>
        </p:sp>
      </p:grpSp>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pic>
        <p:nvPicPr>
          <p:cNvPr id="88"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3" y="3813831"/>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2" y="2484599"/>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1637" y="3813833"/>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p:cNvGrpSpPr/>
          <p:nvPr/>
        </p:nvGrpSpPr>
        <p:grpSpPr>
          <a:xfrm>
            <a:off x="3223399" y="1743638"/>
            <a:ext cx="562585" cy="562585"/>
            <a:chOff x="3244063" y="1458576"/>
            <a:chExt cx="562585" cy="562585"/>
          </a:xfrm>
        </p:grpSpPr>
        <p:sp>
          <p:nvSpPr>
            <p:cNvPr id="103" name="Rectangle 102"/>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quot;No&quot; Symbol 103"/>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5" name="Group 104"/>
          <p:cNvGrpSpPr/>
          <p:nvPr/>
        </p:nvGrpSpPr>
        <p:grpSpPr>
          <a:xfrm>
            <a:off x="568869" y="4373825"/>
            <a:ext cx="562585" cy="562585"/>
            <a:chOff x="3767208" y="2886213"/>
            <a:chExt cx="562585" cy="562585"/>
          </a:xfrm>
        </p:grpSpPr>
        <p:sp>
          <p:nvSpPr>
            <p:cNvPr id="106" name="Rectangle 105"/>
            <p:cNvSpPr/>
            <p:nvPr/>
          </p:nvSpPr>
          <p:spPr>
            <a:xfrm>
              <a:off x="3767208" y="2886213"/>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quot;No&quot; Symbol 106"/>
            <p:cNvSpPr/>
            <p:nvPr/>
          </p:nvSpPr>
          <p:spPr>
            <a:xfrm>
              <a:off x="3784908" y="2943776"/>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pic>
        <p:nvPicPr>
          <p:cNvPr id="108"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5328" y="4478624"/>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p:cNvSpPr/>
          <p:nvPr/>
        </p:nvSpPr>
        <p:spPr>
          <a:xfrm>
            <a:off x="3992708" y="4424285"/>
            <a:ext cx="870751" cy="461665"/>
          </a:xfrm>
          <a:prstGeom prst="rect">
            <a:avLst/>
          </a:prstGeom>
        </p:spPr>
        <p:txBody>
          <a:bodyPr wrap="none">
            <a:spAutoFit/>
          </a:bodyPr>
          <a:lstStyle/>
          <a:p>
            <a:r>
              <a:rPr lang="en-AU" sz="2400" dirty="0"/>
              <a:t>100%</a:t>
            </a:r>
          </a:p>
        </p:txBody>
      </p:sp>
      <p:sp>
        <p:nvSpPr>
          <p:cNvPr id="110" name="TextBox 109"/>
          <p:cNvSpPr txBox="1"/>
          <p:nvPr/>
        </p:nvSpPr>
        <p:spPr>
          <a:xfrm>
            <a:off x="5136379" y="4470451"/>
            <a:ext cx="583814" cy="369332"/>
          </a:xfrm>
          <a:prstGeom prst="rect">
            <a:avLst/>
          </a:prstGeom>
          <a:noFill/>
        </p:spPr>
        <p:txBody>
          <a:bodyPr wrap="none" rtlCol="0">
            <a:spAutoFit/>
          </a:bodyPr>
          <a:lstStyle/>
          <a:p>
            <a:r>
              <a:rPr lang="en-AU" dirty="0"/>
              <a:t>40%</a:t>
            </a:r>
          </a:p>
        </p:txBody>
      </p:sp>
      <p:sp>
        <p:nvSpPr>
          <p:cNvPr id="111" name="TextBox 110"/>
          <p:cNvSpPr txBox="1"/>
          <p:nvPr/>
        </p:nvSpPr>
        <p:spPr>
          <a:xfrm>
            <a:off x="5857325" y="4470451"/>
            <a:ext cx="466794" cy="369332"/>
          </a:xfrm>
          <a:prstGeom prst="rect">
            <a:avLst/>
          </a:prstGeom>
          <a:noFill/>
        </p:spPr>
        <p:txBody>
          <a:bodyPr wrap="none" rtlCol="0">
            <a:spAutoFit/>
          </a:bodyPr>
          <a:lstStyle/>
          <a:p>
            <a:r>
              <a:rPr lang="en-AU" dirty="0"/>
              <a:t>9%</a:t>
            </a:r>
          </a:p>
        </p:txBody>
      </p:sp>
      <p:sp>
        <p:nvSpPr>
          <p:cNvPr id="112" name="TextBox 111"/>
          <p:cNvSpPr txBox="1"/>
          <p:nvPr/>
        </p:nvSpPr>
        <p:spPr>
          <a:xfrm>
            <a:off x="6461250" y="4470451"/>
            <a:ext cx="583814" cy="369332"/>
          </a:xfrm>
          <a:prstGeom prst="rect">
            <a:avLst/>
          </a:prstGeom>
          <a:noFill/>
        </p:spPr>
        <p:txBody>
          <a:bodyPr wrap="none" rtlCol="0">
            <a:spAutoFit/>
          </a:bodyPr>
          <a:lstStyle/>
          <a:p>
            <a:r>
              <a:rPr lang="en-AU" dirty="0"/>
              <a:t>65%</a:t>
            </a:r>
          </a:p>
        </p:txBody>
      </p:sp>
      <p:grpSp>
        <p:nvGrpSpPr>
          <p:cNvPr id="119" name="Group 118"/>
          <p:cNvGrpSpPr/>
          <p:nvPr/>
        </p:nvGrpSpPr>
        <p:grpSpPr>
          <a:xfrm>
            <a:off x="7377044" y="2741333"/>
            <a:ext cx="1696598" cy="562585"/>
            <a:chOff x="7377044" y="3693140"/>
            <a:chExt cx="1696598" cy="562585"/>
          </a:xfrm>
        </p:grpSpPr>
        <p:sp>
          <p:nvSpPr>
            <p:cNvPr id="123" name="TextBox 122"/>
            <p:cNvSpPr txBox="1"/>
            <p:nvPr/>
          </p:nvSpPr>
          <p:spPr>
            <a:xfrm>
              <a:off x="7975264" y="3712822"/>
              <a:ext cx="1098378" cy="523220"/>
            </a:xfrm>
            <a:prstGeom prst="rect">
              <a:avLst/>
            </a:prstGeom>
            <a:noFill/>
          </p:spPr>
          <p:txBody>
            <a:bodyPr wrap="none" rtlCol="0">
              <a:spAutoFit/>
            </a:bodyPr>
            <a:lstStyle/>
            <a:p>
              <a:r>
                <a:rPr lang="en-AU" sz="2800" dirty="0"/>
                <a:t>$$$$$</a:t>
              </a:r>
            </a:p>
          </p:txBody>
        </p:sp>
        <p:grpSp>
          <p:nvGrpSpPr>
            <p:cNvPr id="125" name="Group 124"/>
            <p:cNvGrpSpPr/>
            <p:nvPr/>
          </p:nvGrpSpPr>
          <p:grpSpPr>
            <a:xfrm>
              <a:off x="7377044" y="3693140"/>
              <a:ext cx="562585" cy="562585"/>
              <a:chOff x="9279472" y="2261725"/>
              <a:chExt cx="562585" cy="562585"/>
            </a:xfrm>
          </p:grpSpPr>
          <p:sp>
            <p:nvSpPr>
              <p:cNvPr id="126" name="Rectangle 125"/>
              <p:cNvSpPr/>
              <p:nvPr/>
            </p:nvSpPr>
            <p:spPr>
              <a:xfrm>
                <a:off x="9279472" y="2261725"/>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7"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9279472" y="2281556"/>
                <a:ext cx="562585" cy="533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8" name="Group 127"/>
          <p:cNvGrpSpPr/>
          <p:nvPr/>
        </p:nvGrpSpPr>
        <p:grpSpPr>
          <a:xfrm>
            <a:off x="7377044" y="2053760"/>
            <a:ext cx="1157831" cy="562585"/>
            <a:chOff x="7377044" y="2978219"/>
            <a:chExt cx="1157831" cy="562585"/>
          </a:xfrm>
        </p:grpSpPr>
        <p:sp>
          <p:nvSpPr>
            <p:cNvPr id="129" name="TextBox 128"/>
            <p:cNvSpPr txBox="1"/>
            <p:nvPr/>
          </p:nvSpPr>
          <p:spPr>
            <a:xfrm>
              <a:off x="7984724" y="2997901"/>
              <a:ext cx="550151" cy="523220"/>
            </a:xfrm>
            <a:prstGeom prst="rect">
              <a:avLst/>
            </a:prstGeom>
            <a:noFill/>
          </p:spPr>
          <p:txBody>
            <a:bodyPr wrap="none" rtlCol="0">
              <a:spAutoFit/>
            </a:bodyPr>
            <a:lstStyle/>
            <a:p>
              <a:r>
                <a:rPr lang="en-AU" sz="2800" dirty="0"/>
                <a:t>$$</a:t>
              </a:r>
            </a:p>
          </p:txBody>
        </p:sp>
        <p:grpSp>
          <p:nvGrpSpPr>
            <p:cNvPr id="130" name="Group 129"/>
            <p:cNvGrpSpPr/>
            <p:nvPr/>
          </p:nvGrpSpPr>
          <p:grpSpPr>
            <a:xfrm>
              <a:off x="7377044" y="2978219"/>
              <a:ext cx="562585" cy="562585"/>
              <a:chOff x="-2622895" y="613980"/>
              <a:chExt cx="696305" cy="696305"/>
            </a:xfrm>
          </p:grpSpPr>
          <p:sp>
            <p:nvSpPr>
              <p:cNvPr id="134" name="Rectangle 133"/>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5"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6" name="Group 135"/>
          <p:cNvGrpSpPr/>
          <p:nvPr/>
        </p:nvGrpSpPr>
        <p:grpSpPr>
          <a:xfrm>
            <a:off x="7377044" y="1366187"/>
            <a:ext cx="965628" cy="562585"/>
            <a:chOff x="7377044" y="2305987"/>
            <a:chExt cx="965628" cy="562585"/>
          </a:xfrm>
        </p:grpSpPr>
        <p:sp>
          <p:nvSpPr>
            <p:cNvPr id="137" name="TextBox 136"/>
            <p:cNvSpPr txBox="1"/>
            <p:nvPr/>
          </p:nvSpPr>
          <p:spPr>
            <a:xfrm>
              <a:off x="7975264" y="2325669"/>
              <a:ext cx="367408" cy="523220"/>
            </a:xfrm>
            <a:prstGeom prst="rect">
              <a:avLst/>
            </a:prstGeom>
            <a:noFill/>
          </p:spPr>
          <p:txBody>
            <a:bodyPr wrap="none" rtlCol="0">
              <a:spAutoFit/>
            </a:bodyPr>
            <a:lstStyle/>
            <a:p>
              <a:r>
                <a:rPr lang="en-AU" sz="2800" dirty="0"/>
                <a:t>$</a:t>
              </a:r>
            </a:p>
          </p:txBody>
        </p:sp>
        <p:grpSp>
          <p:nvGrpSpPr>
            <p:cNvPr id="138" name="Group 137"/>
            <p:cNvGrpSpPr/>
            <p:nvPr/>
          </p:nvGrpSpPr>
          <p:grpSpPr>
            <a:xfrm>
              <a:off x="7377044" y="2305987"/>
              <a:ext cx="562585" cy="562585"/>
              <a:chOff x="-2790412" y="5046269"/>
              <a:chExt cx="696305" cy="696305"/>
            </a:xfrm>
          </p:grpSpPr>
          <p:sp>
            <p:nvSpPr>
              <p:cNvPr id="139" name="Rectangle 138"/>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0"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1" name="Group 140"/>
          <p:cNvGrpSpPr/>
          <p:nvPr/>
        </p:nvGrpSpPr>
        <p:grpSpPr>
          <a:xfrm>
            <a:off x="7377044" y="3428906"/>
            <a:ext cx="1148371" cy="562585"/>
            <a:chOff x="7377044" y="4368706"/>
            <a:chExt cx="1148371" cy="562585"/>
          </a:xfrm>
        </p:grpSpPr>
        <p:grpSp>
          <p:nvGrpSpPr>
            <p:cNvPr id="142" name="Group 141"/>
            <p:cNvGrpSpPr/>
            <p:nvPr/>
          </p:nvGrpSpPr>
          <p:grpSpPr>
            <a:xfrm>
              <a:off x="7377044" y="4368706"/>
              <a:ext cx="562585" cy="562585"/>
              <a:chOff x="3244063" y="1458576"/>
              <a:chExt cx="562585" cy="562585"/>
            </a:xfrm>
          </p:grpSpPr>
          <p:sp>
            <p:nvSpPr>
              <p:cNvPr id="144" name="Rectangle 143"/>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quot;No&quot; Symbol 144"/>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143" name="TextBox 142"/>
            <p:cNvSpPr txBox="1"/>
            <p:nvPr/>
          </p:nvSpPr>
          <p:spPr>
            <a:xfrm>
              <a:off x="7975264" y="4404917"/>
              <a:ext cx="550151" cy="523220"/>
            </a:xfrm>
            <a:prstGeom prst="rect">
              <a:avLst/>
            </a:prstGeom>
            <a:noFill/>
          </p:spPr>
          <p:txBody>
            <a:bodyPr wrap="none" rtlCol="0">
              <a:spAutoFit/>
            </a:bodyPr>
            <a:lstStyle/>
            <a:p>
              <a:r>
                <a:rPr lang="en-AU" sz="2800" dirty="0"/>
                <a:t>$0</a:t>
              </a:r>
            </a:p>
          </p:txBody>
        </p:sp>
      </p:grpSp>
      <p:sp>
        <p:nvSpPr>
          <p:cNvPr id="87" name="Title 1"/>
          <p:cNvSpPr txBox="1">
            <a:spLocks/>
          </p:cNvSpPr>
          <p:nvPr/>
        </p:nvSpPr>
        <p:spPr>
          <a:xfrm>
            <a:off x="1" y="12270"/>
            <a:ext cx="5069986"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a:t>Remember this?</a:t>
            </a:r>
          </a:p>
        </p:txBody>
      </p:sp>
    </p:spTree>
    <p:extLst>
      <p:ext uri="{BB962C8B-B14F-4D97-AF65-F5344CB8AC3E}">
        <p14:creationId xmlns:p14="http://schemas.microsoft.com/office/powerpoint/2010/main" val="975330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13994" y="693731"/>
            <a:ext cx="1937646" cy="646331"/>
          </a:xfrm>
          <a:prstGeom prst="rect">
            <a:avLst/>
          </a:prstGeom>
          <a:noFill/>
        </p:spPr>
        <p:txBody>
          <a:bodyPr wrap="none" rtlCol="0">
            <a:spAutoFit/>
          </a:bodyPr>
          <a:lstStyle/>
          <a:p>
            <a:r>
              <a:rPr lang="en-AU" sz="3600" u="sng" dirty="0"/>
              <a:t>Cost data</a:t>
            </a:r>
          </a:p>
        </p:txBody>
      </p:sp>
      <p:sp>
        <p:nvSpPr>
          <p:cNvPr id="46" name="TextBox 45"/>
          <p:cNvSpPr txBox="1"/>
          <p:nvPr/>
        </p:nvSpPr>
        <p:spPr>
          <a:xfrm>
            <a:off x="5069986" y="1247809"/>
            <a:ext cx="2116349" cy="461665"/>
          </a:xfrm>
          <a:prstGeom prst="rect">
            <a:avLst/>
          </a:prstGeom>
          <a:noFill/>
        </p:spPr>
        <p:txBody>
          <a:bodyPr wrap="none" rtlCol="0">
            <a:spAutoFit/>
          </a:bodyPr>
          <a:lstStyle/>
          <a:p>
            <a:r>
              <a:rPr lang="en-AU" sz="2400" dirty="0"/>
              <a:t>Persistence (%)</a:t>
            </a:r>
          </a:p>
        </p:txBody>
      </p:sp>
      <p:sp>
        <p:nvSpPr>
          <p:cNvPr id="47" name="TextBox 46"/>
          <p:cNvSpPr txBox="1"/>
          <p:nvPr/>
        </p:nvSpPr>
        <p:spPr>
          <a:xfrm>
            <a:off x="3857254" y="1913328"/>
            <a:ext cx="1141659" cy="461665"/>
          </a:xfrm>
          <a:prstGeom prst="rect">
            <a:avLst/>
          </a:prstGeom>
          <a:noFill/>
        </p:spPr>
        <p:txBody>
          <a:bodyPr wrap="none" rtlCol="0">
            <a:spAutoFit/>
          </a:bodyPr>
          <a:lstStyle/>
          <a:p>
            <a:r>
              <a:rPr lang="en-AU" sz="2400" dirty="0"/>
              <a:t>Success</a:t>
            </a:r>
          </a:p>
        </p:txBody>
      </p:sp>
      <p:grpSp>
        <p:nvGrpSpPr>
          <p:cNvPr id="49" name="Group 48"/>
          <p:cNvGrpSpPr/>
          <p:nvPr/>
        </p:nvGrpSpPr>
        <p:grpSpPr>
          <a:xfrm>
            <a:off x="1174482" y="1283114"/>
            <a:ext cx="1926379" cy="1024202"/>
            <a:chOff x="1042402" y="1032216"/>
            <a:chExt cx="1926379" cy="1024202"/>
          </a:xfrm>
        </p:grpSpPr>
        <p:sp>
          <p:nvSpPr>
            <p:cNvPr id="33" name="Rectangle 32"/>
            <p:cNvSpPr/>
            <p:nvPr/>
          </p:nvSpPr>
          <p:spPr>
            <a:xfrm>
              <a:off x="2406196" y="1492740"/>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2406196" y="1512571"/>
              <a:ext cx="562585" cy="53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54017" y="1032216"/>
              <a:ext cx="1109599" cy="461665"/>
            </a:xfrm>
            <a:prstGeom prst="rect">
              <a:avLst/>
            </a:prstGeom>
            <a:noFill/>
          </p:spPr>
          <p:txBody>
            <a:bodyPr wrap="none" rtlCol="0">
              <a:spAutoFit/>
            </a:bodyPr>
            <a:lstStyle/>
            <a:p>
              <a:r>
                <a:rPr lang="en-AU" sz="2400" dirty="0"/>
                <a:t>Actions</a:t>
              </a:r>
            </a:p>
          </p:txBody>
        </p:sp>
        <p:grpSp>
          <p:nvGrpSpPr>
            <p:cNvPr id="26" name="Group 25"/>
            <p:cNvGrpSpPr/>
            <p:nvPr/>
          </p:nvGrpSpPr>
          <p:grpSpPr>
            <a:xfrm>
              <a:off x="1727525" y="1493833"/>
              <a:ext cx="562585" cy="562585"/>
              <a:chOff x="-2622895" y="613980"/>
              <a:chExt cx="696305" cy="696305"/>
            </a:xfrm>
          </p:grpSpPr>
          <p:sp>
            <p:nvSpPr>
              <p:cNvPr id="23" name="Rectangle 22"/>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042402" y="1493833"/>
              <a:ext cx="562585" cy="562585"/>
              <a:chOff x="-2790412" y="5046269"/>
              <a:chExt cx="696305" cy="696305"/>
            </a:xfrm>
          </p:grpSpPr>
          <p:sp>
            <p:nvSpPr>
              <p:cNvPr id="32" name="Rectangle 31"/>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p:cNvSpPr txBox="1"/>
          <p:nvPr/>
        </p:nvSpPr>
        <p:spPr>
          <a:xfrm rot="16200000">
            <a:off x="-989928" y="3456721"/>
            <a:ext cx="2401876" cy="461665"/>
          </a:xfrm>
          <a:prstGeom prst="rect">
            <a:avLst/>
          </a:prstGeom>
          <a:noFill/>
        </p:spPr>
        <p:txBody>
          <a:bodyPr wrap="none" rtlCol="0">
            <a:spAutoFit/>
          </a:bodyPr>
          <a:lstStyle/>
          <a:p>
            <a:r>
              <a:rPr lang="en-AU" sz="2400" dirty="0"/>
              <a:t>Recovery projects</a:t>
            </a:r>
          </a:p>
        </p:txBody>
      </p:sp>
      <p:grpSp>
        <p:nvGrpSpPr>
          <p:cNvPr id="57" name="Group 56"/>
          <p:cNvGrpSpPr>
            <a:grpSpLocks noChangeAspect="1"/>
          </p:cNvGrpSpPr>
          <p:nvPr/>
        </p:nvGrpSpPr>
        <p:grpSpPr>
          <a:xfrm>
            <a:off x="701522" y="2380930"/>
            <a:ext cx="429932" cy="561600"/>
            <a:chOff x="199951" y="2162824"/>
            <a:chExt cx="639368" cy="733591"/>
          </a:xfrm>
        </p:grpSpPr>
        <p:sp>
          <p:nvSpPr>
            <p:cNvPr id="58" name="Rectangle 57"/>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54" name="TextBox 53"/>
          <p:cNvSpPr txBox="1"/>
          <p:nvPr/>
        </p:nvSpPr>
        <p:spPr>
          <a:xfrm>
            <a:off x="4070453" y="2430898"/>
            <a:ext cx="715260" cy="461665"/>
          </a:xfrm>
          <a:prstGeom prst="rect">
            <a:avLst/>
          </a:prstGeom>
          <a:noFill/>
        </p:spPr>
        <p:txBody>
          <a:bodyPr wrap="none" rtlCol="0">
            <a:spAutoFit/>
          </a:bodyPr>
          <a:lstStyle/>
          <a:p>
            <a:r>
              <a:rPr lang="en-AU" sz="2400" dirty="0"/>
              <a:t>90%</a:t>
            </a:r>
          </a:p>
        </p:txBody>
      </p:sp>
      <p:grpSp>
        <p:nvGrpSpPr>
          <p:cNvPr id="60" name="Group 59"/>
          <p:cNvGrpSpPr>
            <a:grpSpLocks noChangeAspect="1"/>
          </p:cNvGrpSpPr>
          <p:nvPr/>
        </p:nvGrpSpPr>
        <p:grpSpPr>
          <a:xfrm>
            <a:off x="502910" y="3045228"/>
            <a:ext cx="628544" cy="561600"/>
            <a:chOff x="185870" y="2964248"/>
            <a:chExt cx="667530" cy="596434"/>
          </a:xfrm>
        </p:grpSpPr>
        <p:sp>
          <p:nvSpPr>
            <p:cNvPr id="61" name="Rectangle 60"/>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2" name="Picture 61"/>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pic>
        <p:nvPicPr>
          <p:cNvPr id="73"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65861" y="3149535"/>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4070453" y="3095196"/>
            <a:ext cx="715260" cy="461665"/>
          </a:xfrm>
          <a:prstGeom prst="rect">
            <a:avLst/>
          </a:prstGeom>
          <a:noFill/>
        </p:spPr>
        <p:txBody>
          <a:bodyPr wrap="none" rtlCol="0">
            <a:spAutoFit/>
          </a:bodyPr>
          <a:lstStyle/>
          <a:p>
            <a:r>
              <a:rPr lang="en-AU" sz="2400" dirty="0"/>
              <a:t>20%</a:t>
            </a:r>
          </a:p>
        </p:txBody>
      </p:sp>
      <p:grpSp>
        <p:nvGrpSpPr>
          <p:cNvPr id="63" name="Group 62"/>
          <p:cNvGrpSpPr>
            <a:grpSpLocks noChangeAspect="1"/>
          </p:cNvGrpSpPr>
          <p:nvPr/>
        </p:nvGrpSpPr>
        <p:grpSpPr>
          <a:xfrm>
            <a:off x="569854" y="3709526"/>
            <a:ext cx="561600" cy="561600"/>
            <a:chOff x="4908376" y="1516788"/>
            <a:chExt cx="658422" cy="658422"/>
          </a:xfrm>
        </p:grpSpPr>
        <p:sp>
          <p:nvSpPr>
            <p:cNvPr id="64" name="Rectangle 63"/>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79" name="TextBox 78"/>
          <p:cNvSpPr txBox="1"/>
          <p:nvPr/>
        </p:nvSpPr>
        <p:spPr>
          <a:xfrm>
            <a:off x="4070453" y="3759494"/>
            <a:ext cx="715260" cy="461665"/>
          </a:xfrm>
          <a:prstGeom prst="rect">
            <a:avLst/>
          </a:prstGeom>
          <a:noFill/>
        </p:spPr>
        <p:txBody>
          <a:bodyPr wrap="none" rtlCol="0">
            <a:spAutoFit/>
          </a:bodyPr>
          <a:lstStyle/>
          <a:p>
            <a:r>
              <a:rPr lang="en-AU" sz="2400" dirty="0"/>
              <a:t>50%</a:t>
            </a:r>
          </a:p>
        </p:txBody>
      </p:sp>
      <p:grpSp>
        <p:nvGrpSpPr>
          <p:cNvPr id="122" name="Group 121"/>
          <p:cNvGrpSpPr/>
          <p:nvPr/>
        </p:nvGrpSpPr>
        <p:grpSpPr>
          <a:xfrm>
            <a:off x="5136379" y="1716227"/>
            <a:ext cx="583814" cy="1130169"/>
            <a:chOff x="5136379" y="1716227"/>
            <a:chExt cx="583814" cy="1130169"/>
          </a:xfrm>
        </p:grpSpPr>
        <p:grpSp>
          <p:nvGrpSpPr>
            <p:cNvPr id="36" name="Group 35"/>
            <p:cNvGrpSpPr>
              <a:grpSpLocks noChangeAspect="1"/>
            </p:cNvGrpSpPr>
            <p:nvPr/>
          </p:nvGrpSpPr>
          <p:grpSpPr>
            <a:xfrm>
              <a:off x="5213320" y="1716227"/>
              <a:ext cx="429932" cy="561600"/>
              <a:chOff x="199951" y="2162824"/>
              <a:chExt cx="639368" cy="733591"/>
            </a:xfrm>
          </p:grpSpPr>
          <p:sp>
            <p:nvSpPr>
              <p:cNvPr id="11" name="Rectangle 10"/>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66" name="TextBox 65"/>
            <p:cNvSpPr txBox="1"/>
            <p:nvPr/>
          </p:nvSpPr>
          <p:spPr>
            <a:xfrm>
              <a:off x="5136379" y="2477064"/>
              <a:ext cx="583814" cy="369332"/>
            </a:xfrm>
            <a:prstGeom prst="rect">
              <a:avLst/>
            </a:prstGeom>
            <a:noFill/>
          </p:spPr>
          <p:txBody>
            <a:bodyPr wrap="none" rtlCol="0">
              <a:spAutoFit/>
            </a:bodyPr>
            <a:lstStyle/>
            <a:p>
              <a:r>
                <a:rPr lang="en-AU" dirty="0"/>
                <a:t>95%</a:t>
              </a:r>
            </a:p>
          </p:txBody>
        </p:sp>
      </p:grpSp>
      <p:grpSp>
        <p:nvGrpSpPr>
          <p:cNvPr id="121" name="Group 120"/>
          <p:cNvGrpSpPr/>
          <p:nvPr/>
        </p:nvGrpSpPr>
        <p:grpSpPr>
          <a:xfrm>
            <a:off x="5776450" y="1712850"/>
            <a:ext cx="628544" cy="1797844"/>
            <a:chOff x="5711966" y="1712850"/>
            <a:chExt cx="628544" cy="1797844"/>
          </a:xfrm>
        </p:grpSpPr>
        <p:grpSp>
          <p:nvGrpSpPr>
            <p:cNvPr id="37" name="Group 36"/>
            <p:cNvGrpSpPr>
              <a:grpSpLocks noChangeAspect="1"/>
            </p:cNvGrpSpPr>
            <p:nvPr/>
          </p:nvGrpSpPr>
          <p:grpSpPr>
            <a:xfrm>
              <a:off x="5711966" y="1712850"/>
              <a:ext cx="628544" cy="561600"/>
              <a:chOff x="185870" y="2964248"/>
              <a:chExt cx="667530" cy="596434"/>
            </a:xfrm>
          </p:grpSpPr>
          <p:sp>
            <p:nvSpPr>
              <p:cNvPr id="17" name="Rectangle 16"/>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8" name="Picture 17"/>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sp>
          <p:nvSpPr>
            <p:cNvPr id="82" name="TextBox 81"/>
            <p:cNvSpPr txBox="1"/>
            <p:nvPr/>
          </p:nvSpPr>
          <p:spPr>
            <a:xfrm>
              <a:off x="5734331" y="3141362"/>
              <a:ext cx="583814" cy="369332"/>
            </a:xfrm>
            <a:prstGeom prst="rect">
              <a:avLst/>
            </a:prstGeom>
            <a:noFill/>
          </p:spPr>
          <p:txBody>
            <a:bodyPr wrap="none" rtlCol="0">
              <a:spAutoFit/>
            </a:bodyPr>
            <a:lstStyle/>
            <a:p>
              <a:r>
                <a:rPr lang="en-AU" dirty="0"/>
                <a:t>10%</a:t>
              </a:r>
            </a:p>
          </p:txBody>
        </p:sp>
      </p:grpSp>
      <p:grpSp>
        <p:nvGrpSpPr>
          <p:cNvPr id="120" name="Group 119"/>
          <p:cNvGrpSpPr/>
          <p:nvPr/>
        </p:nvGrpSpPr>
        <p:grpSpPr>
          <a:xfrm>
            <a:off x="6461250" y="1712850"/>
            <a:ext cx="583814" cy="2462142"/>
            <a:chOff x="6461250" y="1712850"/>
            <a:chExt cx="583814" cy="2462142"/>
          </a:xfrm>
        </p:grpSpPr>
        <p:grpSp>
          <p:nvGrpSpPr>
            <p:cNvPr id="41" name="Group 40"/>
            <p:cNvGrpSpPr>
              <a:grpSpLocks noChangeAspect="1"/>
            </p:cNvGrpSpPr>
            <p:nvPr/>
          </p:nvGrpSpPr>
          <p:grpSpPr>
            <a:xfrm>
              <a:off x="6472357" y="1712850"/>
              <a:ext cx="561600" cy="561600"/>
              <a:chOff x="4908376" y="1516788"/>
              <a:chExt cx="658422" cy="658422"/>
            </a:xfrm>
          </p:grpSpPr>
          <p:sp>
            <p:nvSpPr>
              <p:cNvPr id="9" name="Rectangle 8"/>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0" name="Picture 9"/>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83" name="TextBox 82"/>
            <p:cNvSpPr txBox="1"/>
            <p:nvPr/>
          </p:nvSpPr>
          <p:spPr>
            <a:xfrm>
              <a:off x="6461250" y="3805660"/>
              <a:ext cx="583814" cy="369332"/>
            </a:xfrm>
            <a:prstGeom prst="rect">
              <a:avLst/>
            </a:prstGeom>
            <a:noFill/>
          </p:spPr>
          <p:txBody>
            <a:bodyPr wrap="none" rtlCol="0">
              <a:spAutoFit/>
            </a:bodyPr>
            <a:lstStyle/>
            <a:p>
              <a:r>
                <a:rPr lang="en-AU" dirty="0"/>
                <a:t>70%</a:t>
              </a:r>
            </a:p>
          </p:txBody>
        </p:sp>
      </p:grpSp>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pic>
        <p:nvPicPr>
          <p:cNvPr id="88"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3" y="3813831"/>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2" y="2484599"/>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1637" y="3813833"/>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p:cNvGrpSpPr/>
          <p:nvPr/>
        </p:nvGrpSpPr>
        <p:grpSpPr>
          <a:xfrm>
            <a:off x="3223399" y="1743638"/>
            <a:ext cx="562585" cy="562585"/>
            <a:chOff x="3244063" y="1458576"/>
            <a:chExt cx="562585" cy="562585"/>
          </a:xfrm>
        </p:grpSpPr>
        <p:sp>
          <p:nvSpPr>
            <p:cNvPr id="103" name="Rectangle 102"/>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quot;No&quot; Symbol 103"/>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5" name="Group 104"/>
          <p:cNvGrpSpPr/>
          <p:nvPr/>
        </p:nvGrpSpPr>
        <p:grpSpPr>
          <a:xfrm>
            <a:off x="568869" y="4373825"/>
            <a:ext cx="562585" cy="562585"/>
            <a:chOff x="3767208" y="2886213"/>
            <a:chExt cx="562585" cy="562585"/>
          </a:xfrm>
        </p:grpSpPr>
        <p:sp>
          <p:nvSpPr>
            <p:cNvPr id="106" name="Rectangle 105"/>
            <p:cNvSpPr/>
            <p:nvPr/>
          </p:nvSpPr>
          <p:spPr>
            <a:xfrm>
              <a:off x="3767208" y="2886213"/>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quot;No&quot; Symbol 106"/>
            <p:cNvSpPr/>
            <p:nvPr/>
          </p:nvSpPr>
          <p:spPr>
            <a:xfrm>
              <a:off x="3784908" y="2943776"/>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pic>
        <p:nvPicPr>
          <p:cNvPr id="108"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5328" y="4478624"/>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p:cNvSpPr/>
          <p:nvPr/>
        </p:nvSpPr>
        <p:spPr>
          <a:xfrm>
            <a:off x="3992708" y="4424285"/>
            <a:ext cx="870751" cy="461665"/>
          </a:xfrm>
          <a:prstGeom prst="rect">
            <a:avLst/>
          </a:prstGeom>
        </p:spPr>
        <p:txBody>
          <a:bodyPr wrap="none">
            <a:spAutoFit/>
          </a:bodyPr>
          <a:lstStyle/>
          <a:p>
            <a:r>
              <a:rPr lang="en-AU" sz="2400" dirty="0"/>
              <a:t>100%</a:t>
            </a:r>
          </a:p>
        </p:txBody>
      </p:sp>
      <p:sp>
        <p:nvSpPr>
          <p:cNvPr id="110" name="TextBox 109"/>
          <p:cNvSpPr txBox="1"/>
          <p:nvPr/>
        </p:nvSpPr>
        <p:spPr>
          <a:xfrm>
            <a:off x="5136379" y="4470451"/>
            <a:ext cx="583814" cy="369332"/>
          </a:xfrm>
          <a:prstGeom prst="rect">
            <a:avLst/>
          </a:prstGeom>
          <a:noFill/>
        </p:spPr>
        <p:txBody>
          <a:bodyPr wrap="none" rtlCol="0">
            <a:spAutoFit/>
          </a:bodyPr>
          <a:lstStyle/>
          <a:p>
            <a:r>
              <a:rPr lang="en-AU" dirty="0"/>
              <a:t>40%</a:t>
            </a:r>
          </a:p>
        </p:txBody>
      </p:sp>
      <p:sp>
        <p:nvSpPr>
          <p:cNvPr id="111" name="TextBox 110"/>
          <p:cNvSpPr txBox="1"/>
          <p:nvPr/>
        </p:nvSpPr>
        <p:spPr>
          <a:xfrm>
            <a:off x="5857325" y="4470451"/>
            <a:ext cx="466794" cy="369332"/>
          </a:xfrm>
          <a:prstGeom prst="rect">
            <a:avLst/>
          </a:prstGeom>
          <a:noFill/>
        </p:spPr>
        <p:txBody>
          <a:bodyPr wrap="none" rtlCol="0">
            <a:spAutoFit/>
          </a:bodyPr>
          <a:lstStyle/>
          <a:p>
            <a:r>
              <a:rPr lang="en-AU" dirty="0"/>
              <a:t>9%</a:t>
            </a:r>
          </a:p>
        </p:txBody>
      </p:sp>
      <p:sp>
        <p:nvSpPr>
          <p:cNvPr id="112" name="TextBox 111"/>
          <p:cNvSpPr txBox="1"/>
          <p:nvPr/>
        </p:nvSpPr>
        <p:spPr>
          <a:xfrm>
            <a:off x="6461250" y="4470451"/>
            <a:ext cx="583814" cy="369332"/>
          </a:xfrm>
          <a:prstGeom prst="rect">
            <a:avLst/>
          </a:prstGeom>
          <a:noFill/>
        </p:spPr>
        <p:txBody>
          <a:bodyPr wrap="none" rtlCol="0">
            <a:spAutoFit/>
          </a:bodyPr>
          <a:lstStyle/>
          <a:p>
            <a:r>
              <a:rPr lang="en-AU" dirty="0"/>
              <a:t>65%</a:t>
            </a:r>
          </a:p>
        </p:txBody>
      </p:sp>
      <p:grpSp>
        <p:nvGrpSpPr>
          <p:cNvPr id="119" name="Group 118"/>
          <p:cNvGrpSpPr/>
          <p:nvPr/>
        </p:nvGrpSpPr>
        <p:grpSpPr>
          <a:xfrm>
            <a:off x="7377044" y="2741333"/>
            <a:ext cx="1696598" cy="562585"/>
            <a:chOff x="7377044" y="3693140"/>
            <a:chExt cx="1696598" cy="562585"/>
          </a:xfrm>
        </p:grpSpPr>
        <p:sp>
          <p:nvSpPr>
            <p:cNvPr id="123" name="TextBox 122"/>
            <p:cNvSpPr txBox="1"/>
            <p:nvPr/>
          </p:nvSpPr>
          <p:spPr>
            <a:xfrm>
              <a:off x="7975264" y="3712822"/>
              <a:ext cx="1098378" cy="523220"/>
            </a:xfrm>
            <a:prstGeom prst="rect">
              <a:avLst/>
            </a:prstGeom>
            <a:noFill/>
          </p:spPr>
          <p:txBody>
            <a:bodyPr wrap="none" rtlCol="0">
              <a:spAutoFit/>
            </a:bodyPr>
            <a:lstStyle/>
            <a:p>
              <a:r>
                <a:rPr lang="en-AU" sz="2800" dirty="0"/>
                <a:t>$$$$$</a:t>
              </a:r>
            </a:p>
          </p:txBody>
        </p:sp>
        <p:grpSp>
          <p:nvGrpSpPr>
            <p:cNvPr id="125" name="Group 124"/>
            <p:cNvGrpSpPr/>
            <p:nvPr/>
          </p:nvGrpSpPr>
          <p:grpSpPr>
            <a:xfrm>
              <a:off x="7377044" y="3693140"/>
              <a:ext cx="562585" cy="562585"/>
              <a:chOff x="9279472" y="2261725"/>
              <a:chExt cx="562585" cy="562585"/>
            </a:xfrm>
          </p:grpSpPr>
          <p:sp>
            <p:nvSpPr>
              <p:cNvPr id="126" name="Rectangle 125"/>
              <p:cNvSpPr/>
              <p:nvPr/>
            </p:nvSpPr>
            <p:spPr>
              <a:xfrm>
                <a:off x="9279472" y="2261725"/>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7"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9279472" y="2281556"/>
                <a:ext cx="562585" cy="533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8" name="Group 127"/>
          <p:cNvGrpSpPr/>
          <p:nvPr/>
        </p:nvGrpSpPr>
        <p:grpSpPr>
          <a:xfrm>
            <a:off x="7377044" y="2053760"/>
            <a:ext cx="1157831" cy="562585"/>
            <a:chOff x="7377044" y="2978219"/>
            <a:chExt cx="1157831" cy="562585"/>
          </a:xfrm>
        </p:grpSpPr>
        <p:sp>
          <p:nvSpPr>
            <p:cNvPr id="129" name="TextBox 128"/>
            <p:cNvSpPr txBox="1"/>
            <p:nvPr/>
          </p:nvSpPr>
          <p:spPr>
            <a:xfrm>
              <a:off x="7984724" y="2997901"/>
              <a:ext cx="550151" cy="523220"/>
            </a:xfrm>
            <a:prstGeom prst="rect">
              <a:avLst/>
            </a:prstGeom>
            <a:noFill/>
          </p:spPr>
          <p:txBody>
            <a:bodyPr wrap="none" rtlCol="0">
              <a:spAutoFit/>
            </a:bodyPr>
            <a:lstStyle/>
            <a:p>
              <a:r>
                <a:rPr lang="en-AU" sz="2800" dirty="0"/>
                <a:t>$$</a:t>
              </a:r>
            </a:p>
          </p:txBody>
        </p:sp>
        <p:grpSp>
          <p:nvGrpSpPr>
            <p:cNvPr id="130" name="Group 129"/>
            <p:cNvGrpSpPr/>
            <p:nvPr/>
          </p:nvGrpSpPr>
          <p:grpSpPr>
            <a:xfrm>
              <a:off x="7377044" y="2978219"/>
              <a:ext cx="562585" cy="562585"/>
              <a:chOff x="-2622895" y="613980"/>
              <a:chExt cx="696305" cy="696305"/>
            </a:xfrm>
          </p:grpSpPr>
          <p:sp>
            <p:nvSpPr>
              <p:cNvPr id="134" name="Rectangle 133"/>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5"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6" name="Group 135"/>
          <p:cNvGrpSpPr/>
          <p:nvPr/>
        </p:nvGrpSpPr>
        <p:grpSpPr>
          <a:xfrm>
            <a:off x="7377044" y="1366187"/>
            <a:ext cx="965628" cy="562585"/>
            <a:chOff x="7377044" y="2305987"/>
            <a:chExt cx="965628" cy="562585"/>
          </a:xfrm>
        </p:grpSpPr>
        <p:sp>
          <p:nvSpPr>
            <p:cNvPr id="137" name="TextBox 136"/>
            <p:cNvSpPr txBox="1"/>
            <p:nvPr/>
          </p:nvSpPr>
          <p:spPr>
            <a:xfrm>
              <a:off x="7975264" y="2325669"/>
              <a:ext cx="367408" cy="523220"/>
            </a:xfrm>
            <a:prstGeom prst="rect">
              <a:avLst/>
            </a:prstGeom>
            <a:noFill/>
          </p:spPr>
          <p:txBody>
            <a:bodyPr wrap="none" rtlCol="0">
              <a:spAutoFit/>
            </a:bodyPr>
            <a:lstStyle/>
            <a:p>
              <a:r>
                <a:rPr lang="en-AU" sz="2800" dirty="0"/>
                <a:t>$</a:t>
              </a:r>
            </a:p>
          </p:txBody>
        </p:sp>
        <p:grpSp>
          <p:nvGrpSpPr>
            <p:cNvPr id="138" name="Group 137"/>
            <p:cNvGrpSpPr/>
            <p:nvPr/>
          </p:nvGrpSpPr>
          <p:grpSpPr>
            <a:xfrm>
              <a:off x="7377044" y="2305987"/>
              <a:ext cx="562585" cy="562585"/>
              <a:chOff x="-2790412" y="5046269"/>
              <a:chExt cx="696305" cy="696305"/>
            </a:xfrm>
          </p:grpSpPr>
          <p:sp>
            <p:nvSpPr>
              <p:cNvPr id="139" name="Rectangle 138"/>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0"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1" name="Group 140"/>
          <p:cNvGrpSpPr/>
          <p:nvPr/>
        </p:nvGrpSpPr>
        <p:grpSpPr>
          <a:xfrm>
            <a:off x="7377044" y="3428906"/>
            <a:ext cx="1148371" cy="562585"/>
            <a:chOff x="7377044" y="4368706"/>
            <a:chExt cx="1148371" cy="562585"/>
          </a:xfrm>
        </p:grpSpPr>
        <p:grpSp>
          <p:nvGrpSpPr>
            <p:cNvPr id="142" name="Group 141"/>
            <p:cNvGrpSpPr/>
            <p:nvPr/>
          </p:nvGrpSpPr>
          <p:grpSpPr>
            <a:xfrm>
              <a:off x="7377044" y="4368706"/>
              <a:ext cx="562585" cy="562585"/>
              <a:chOff x="3244063" y="1458576"/>
              <a:chExt cx="562585" cy="562585"/>
            </a:xfrm>
          </p:grpSpPr>
          <p:sp>
            <p:nvSpPr>
              <p:cNvPr id="144" name="Rectangle 143"/>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quot;No&quot; Symbol 144"/>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143" name="TextBox 142"/>
            <p:cNvSpPr txBox="1"/>
            <p:nvPr/>
          </p:nvSpPr>
          <p:spPr>
            <a:xfrm>
              <a:off x="7975264" y="4404917"/>
              <a:ext cx="550151" cy="523220"/>
            </a:xfrm>
            <a:prstGeom prst="rect">
              <a:avLst/>
            </a:prstGeom>
            <a:noFill/>
          </p:spPr>
          <p:txBody>
            <a:bodyPr wrap="none" rtlCol="0">
              <a:spAutoFit/>
            </a:bodyPr>
            <a:lstStyle/>
            <a:p>
              <a:r>
                <a:rPr lang="en-AU" sz="2800" dirty="0"/>
                <a:t>$0</a:t>
              </a:r>
            </a:p>
          </p:txBody>
        </p:sp>
      </p:grpSp>
      <p:sp>
        <p:nvSpPr>
          <p:cNvPr id="87" name="Title 1"/>
          <p:cNvSpPr txBox="1">
            <a:spLocks/>
          </p:cNvSpPr>
          <p:nvPr/>
        </p:nvSpPr>
        <p:spPr>
          <a:xfrm>
            <a:off x="1" y="12270"/>
            <a:ext cx="5069986"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a:t>Remember this?</a:t>
            </a:r>
          </a:p>
        </p:txBody>
      </p:sp>
      <p:sp>
        <p:nvSpPr>
          <p:cNvPr id="2" name="Rectangle 1"/>
          <p:cNvSpPr/>
          <p:nvPr/>
        </p:nvSpPr>
        <p:spPr>
          <a:xfrm>
            <a:off x="441843" y="3502522"/>
            <a:ext cx="6646249" cy="92176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747994" y="3813831"/>
            <a:ext cx="365760" cy="369332"/>
          </a:xfrm>
          <a:prstGeom prst="rect">
            <a:avLst/>
          </a:prstGeom>
          <a:noFill/>
        </p:spPr>
        <p:txBody>
          <a:bodyPr wrap="square" rtlCol="0">
            <a:spAutoFit/>
          </a:bodyPr>
          <a:lstStyle/>
          <a:p>
            <a:r>
              <a:rPr lang="en-AU" b="1" dirty="0">
                <a:solidFill>
                  <a:srgbClr val="FF0000"/>
                </a:solidFill>
              </a:rPr>
              <a:t>1</a:t>
            </a:r>
          </a:p>
        </p:txBody>
      </p:sp>
    </p:spTree>
    <p:extLst>
      <p:ext uri="{BB962C8B-B14F-4D97-AF65-F5344CB8AC3E}">
        <p14:creationId xmlns:p14="http://schemas.microsoft.com/office/powerpoint/2010/main" val="2536800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13994" y="693731"/>
            <a:ext cx="1937646" cy="646331"/>
          </a:xfrm>
          <a:prstGeom prst="rect">
            <a:avLst/>
          </a:prstGeom>
          <a:noFill/>
        </p:spPr>
        <p:txBody>
          <a:bodyPr wrap="none" rtlCol="0">
            <a:spAutoFit/>
          </a:bodyPr>
          <a:lstStyle/>
          <a:p>
            <a:r>
              <a:rPr lang="en-AU" sz="3600" u="sng" dirty="0"/>
              <a:t>Cost data</a:t>
            </a:r>
          </a:p>
        </p:txBody>
      </p:sp>
      <p:sp>
        <p:nvSpPr>
          <p:cNvPr id="46" name="TextBox 45"/>
          <p:cNvSpPr txBox="1"/>
          <p:nvPr/>
        </p:nvSpPr>
        <p:spPr>
          <a:xfrm>
            <a:off x="5069986" y="1247809"/>
            <a:ext cx="2116349" cy="461665"/>
          </a:xfrm>
          <a:prstGeom prst="rect">
            <a:avLst/>
          </a:prstGeom>
          <a:noFill/>
        </p:spPr>
        <p:txBody>
          <a:bodyPr wrap="none" rtlCol="0">
            <a:spAutoFit/>
          </a:bodyPr>
          <a:lstStyle/>
          <a:p>
            <a:r>
              <a:rPr lang="en-AU" sz="2400" dirty="0"/>
              <a:t>Persistence (%)</a:t>
            </a:r>
          </a:p>
        </p:txBody>
      </p:sp>
      <p:sp>
        <p:nvSpPr>
          <p:cNvPr id="47" name="TextBox 46"/>
          <p:cNvSpPr txBox="1"/>
          <p:nvPr/>
        </p:nvSpPr>
        <p:spPr>
          <a:xfrm>
            <a:off x="3857254" y="1913328"/>
            <a:ext cx="1141659" cy="461665"/>
          </a:xfrm>
          <a:prstGeom prst="rect">
            <a:avLst/>
          </a:prstGeom>
          <a:noFill/>
        </p:spPr>
        <p:txBody>
          <a:bodyPr wrap="none" rtlCol="0">
            <a:spAutoFit/>
          </a:bodyPr>
          <a:lstStyle/>
          <a:p>
            <a:r>
              <a:rPr lang="en-AU" sz="2400" dirty="0"/>
              <a:t>Success</a:t>
            </a:r>
          </a:p>
        </p:txBody>
      </p:sp>
      <p:grpSp>
        <p:nvGrpSpPr>
          <p:cNvPr id="49" name="Group 48"/>
          <p:cNvGrpSpPr/>
          <p:nvPr/>
        </p:nvGrpSpPr>
        <p:grpSpPr>
          <a:xfrm>
            <a:off x="1174482" y="1283114"/>
            <a:ext cx="1926379" cy="1024202"/>
            <a:chOff x="1042402" y="1032216"/>
            <a:chExt cx="1926379" cy="1024202"/>
          </a:xfrm>
        </p:grpSpPr>
        <p:sp>
          <p:nvSpPr>
            <p:cNvPr id="33" name="Rectangle 32"/>
            <p:cNvSpPr/>
            <p:nvPr/>
          </p:nvSpPr>
          <p:spPr>
            <a:xfrm>
              <a:off x="2406196" y="1492740"/>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2406196" y="1512571"/>
              <a:ext cx="562585" cy="53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54017" y="1032216"/>
              <a:ext cx="1109599" cy="461665"/>
            </a:xfrm>
            <a:prstGeom prst="rect">
              <a:avLst/>
            </a:prstGeom>
            <a:noFill/>
          </p:spPr>
          <p:txBody>
            <a:bodyPr wrap="none" rtlCol="0">
              <a:spAutoFit/>
            </a:bodyPr>
            <a:lstStyle/>
            <a:p>
              <a:r>
                <a:rPr lang="en-AU" sz="2400" dirty="0"/>
                <a:t>Actions</a:t>
              </a:r>
            </a:p>
          </p:txBody>
        </p:sp>
        <p:grpSp>
          <p:nvGrpSpPr>
            <p:cNvPr id="26" name="Group 25"/>
            <p:cNvGrpSpPr/>
            <p:nvPr/>
          </p:nvGrpSpPr>
          <p:grpSpPr>
            <a:xfrm>
              <a:off x="1727525" y="1493833"/>
              <a:ext cx="562585" cy="562585"/>
              <a:chOff x="-2622895" y="613980"/>
              <a:chExt cx="696305" cy="696305"/>
            </a:xfrm>
          </p:grpSpPr>
          <p:sp>
            <p:nvSpPr>
              <p:cNvPr id="23" name="Rectangle 22"/>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042402" y="1493833"/>
              <a:ext cx="562585" cy="562585"/>
              <a:chOff x="-2790412" y="5046269"/>
              <a:chExt cx="696305" cy="696305"/>
            </a:xfrm>
          </p:grpSpPr>
          <p:sp>
            <p:nvSpPr>
              <p:cNvPr id="32" name="Rectangle 31"/>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p:cNvSpPr txBox="1"/>
          <p:nvPr/>
        </p:nvSpPr>
        <p:spPr>
          <a:xfrm rot="16200000">
            <a:off x="-989928" y="3456721"/>
            <a:ext cx="2401876" cy="461665"/>
          </a:xfrm>
          <a:prstGeom prst="rect">
            <a:avLst/>
          </a:prstGeom>
          <a:noFill/>
        </p:spPr>
        <p:txBody>
          <a:bodyPr wrap="none" rtlCol="0">
            <a:spAutoFit/>
          </a:bodyPr>
          <a:lstStyle/>
          <a:p>
            <a:r>
              <a:rPr lang="en-AU" sz="2400" dirty="0"/>
              <a:t>Recovery projects</a:t>
            </a:r>
          </a:p>
        </p:txBody>
      </p:sp>
      <p:sp>
        <p:nvSpPr>
          <p:cNvPr id="54" name="TextBox 53"/>
          <p:cNvSpPr txBox="1"/>
          <p:nvPr/>
        </p:nvSpPr>
        <p:spPr>
          <a:xfrm>
            <a:off x="4070453" y="2430898"/>
            <a:ext cx="715260" cy="461665"/>
          </a:xfrm>
          <a:prstGeom prst="rect">
            <a:avLst/>
          </a:prstGeom>
          <a:noFill/>
        </p:spPr>
        <p:txBody>
          <a:bodyPr wrap="none" rtlCol="0">
            <a:spAutoFit/>
          </a:bodyPr>
          <a:lstStyle/>
          <a:p>
            <a:r>
              <a:rPr lang="en-AU" sz="2400" dirty="0"/>
              <a:t>50%</a:t>
            </a:r>
          </a:p>
        </p:txBody>
      </p:sp>
      <p:pic>
        <p:nvPicPr>
          <p:cNvPr id="73"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2297" y="3156113"/>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4070453" y="3095196"/>
            <a:ext cx="715260" cy="461665"/>
          </a:xfrm>
          <a:prstGeom prst="rect">
            <a:avLst/>
          </a:prstGeom>
          <a:noFill/>
        </p:spPr>
        <p:txBody>
          <a:bodyPr wrap="none" rtlCol="0">
            <a:spAutoFit/>
          </a:bodyPr>
          <a:lstStyle/>
          <a:p>
            <a:r>
              <a:rPr lang="en-AU" sz="2400" dirty="0"/>
              <a:t>90%</a:t>
            </a:r>
          </a:p>
        </p:txBody>
      </p:sp>
      <p:grpSp>
        <p:nvGrpSpPr>
          <p:cNvPr id="63" name="Group 62"/>
          <p:cNvGrpSpPr>
            <a:grpSpLocks noChangeAspect="1"/>
          </p:cNvGrpSpPr>
          <p:nvPr/>
        </p:nvGrpSpPr>
        <p:grpSpPr>
          <a:xfrm>
            <a:off x="569854" y="3709526"/>
            <a:ext cx="561600" cy="561600"/>
            <a:chOff x="4908376" y="1516788"/>
            <a:chExt cx="658422" cy="658422"/>
          </a:xfrm>
        </p:grpSpPr>
        <p:sp>
          <p:nvSpPr>
            <p:cNvPr id="64" name="Rectangle 63"/>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79" name="TextBox 78"/>
          <p:cNvSpPr txBox="1"/>
          <p:nvPr/>
        </p:nvSpPr>
        <p:spPr>
          <a:xfrm>
            <a:off x="4070453" y="3759494"/>
            <a:ext cx="715260" cy="461665"/>
          </a:xfrm>
          <a:prstGeom prst="rect">
            <a:avLst/>
          </a:prstGeom>
          <a:noFill/>
        </p:spPr>
        <p:txBody>
          <a:bodyPr wrap="none" rtlCol="0">
            <a:spAutoFit/>
          </a:bodyPr>
          <a:lstStyle/>
          <a:p>
            <a:r>
              <a:rPr lang="en-AU" sz="2400" dirty="0"/>
              <a:t>56%</a:t>
            </a:r>
          </a:p>
        </p:txBody>
      </p:sp>
      <p:sp>
        <p:nvSpPr>
          <p:cNvPr id="66" name="TextBox 65"/>
          <p:cNvSpPr txBox="1"/>
          <p:nvPr/>
        </p:nvSpPr>
        <p:spPr>
          <a:xfrm>
            <a:off x="5136379" y="2477064"/>
            <a:ext cx="583814" cy="369332"/>
          </a:xfrm>
          <a:prstGeom prst="rect">
            <a:avLst/>
          </a:prstGeom>
          <a:noFill/>
        </p:spPr>
        <p:txBody>
          <a:bodyPr wrap="none" rtlCol="0">
            <a:spAutoFit/>
          </a:bodyPr>
          <a:lstStyle/>
          <a:p>
            <a:r>
              <a:rPr lang="en-AU" dirty="0"/>
              <a:t>95%</a:t>
            </a:r>
          </a:p>
        </p:txBody>
      </p:sp>
      <p:sp>
        <p:nvSpPr>
          <p:cNvPr id="82" name="TextBox 81"/>
          <p:cNvSpPr txBox="1"/>
          <p:nvPr/>
        </p:nvSpPr>
        <p:spPr>
          <a:xfrm>
            <a:off x="5798815" y="3141362"/>
            <a:ext cx="583814" cy="369332"/>
          </a:xfrm>
          <a:prstGeom prst="rect">
            <a:avLst/>
          </a:prstGeom>
          <a:noFill/>
        </p:spPr>
        <p:txBody>
          <a:bodyPr wrap="none" rtlCol="0">
            <a:spAutoFit/>
          </a:bodyPr>
          <a:lstStyle/>
          <a:p>
            <a:r>
              <a:rPr lang="en-AU" dirty="0"/>
              <a:t>80%</a:t>
            </a:r>
          </a:p>
        </p:txBody>
      </p:sp>
      <p:grpSp>
        <p:nvGrpSpPr>
          <p:cNvPr id="120" name="Group 119"/>
          <p:cNvGrpSpPr/>
          <p:nvPr/>
        </p:nvGrpSpPr>
        <p:grpSpPr>
          <a:xfrm>
            <a:off x="6461250" y="1712850"/>
            <a:ext cx="583814" cy="2462142"/>
            <a:chOff x="6461250" y="1712850"/>
            <a:chExt cx="583814" cy="2462142"/>
          </a:xfrm>
        </p:grpSpPr>
        <p:grpSp>
          <p:nvGrpSpPr>
            <p:cNvPr id="41" name="Group 40"/>
            <p:cNvGrpSpPr>
              <a:grpSpLocks noChangeAspect="1"/>
            </p:cNvGrpSpPr>
            <p:nvPr/>
          </p:nvGrpSpPr>
          <p:grpSpPr>
            <a:xfrm>
              <a:off x="6472357" y="1712850"/>
              <a:ext cx="561600" cy="561600"/>
              <a:chOff x="4908376" y="1516788"/>
              <a:chExt cx="658422" cy="658422"/>
            </a:xfrm>
          </p:grpSpPr>
          <p:sp>
            <p:nvSpPr>
              <p:cNvPr id="9" name="Rectangle 8"/>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0" name="Picture 9"/>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83" name="TextBox 82"/>
            <p:cNvSpPr txBox="1"/>
            <p:nvPr/>
          </p:nvSpPr>
          <p:spPr>
            <a:xfrm>
              <a:off x="6461250" y="3805660"/>
              <a:ext cx="583814" cy="369332"/>
            </a:xfrm>
            <a:prstGeom prst="rect">
              <a:avLst/>
            </a:prstGeom>
            <a:noFill/>
          </p:spPr>
          <p:txBody>
            <a:bodyPr wrap="none" rtlCol="0">
              <a:spAutoFit/>
            </a:bodyPr>
            <a:lstStyle/>
            <a:p>
              <a:r>
                <a:rPr lang="en-AU" dirty="0"/>
                <a:t>45%</a:t>
              </a:r>
            </a:p>
          </p:txBody>
        </p:sp>
      </p:grpSp>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pic>
        <p:nvPicPr>
          <p:cNvPr id="88"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9605" y="3805660"/>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7182" y="2484599"/>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9202" y="2488805"/>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p:cNvGrpSpPr/>
          <p:nvPr/>
        </p:nvGrpSpPr>
        <p:grpSpPr>
          <a:xfrm>
            <a:off x="3223399" y="1743638"/>
            <a:ext cx="562585" cy="562585"/>
            <a:chOff x="3244063" y="1458576"/>
            <a:chExt cx="562585" cy="562585"/>
          </a:xfrm>
        </p:grpSpPr>
        <p:sp>
          <p:nvSpPr>
            <p:cNvPr id="103" name="Rectangle 102"/>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quot;No&quot; Symbol 103"/>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5" name="Group 104"/>
          <p:cNvGrpSpPr/>
          <p:nvPr/>
        </p:nvGrpSpPr>
        <p:grpSpPr>
          <a:xfrm>
            <a:off x="568869" y="4373825"/>
            <a:ext cx="562585" cy="562585"/>
            <a:chOff x="3767208" y="2886213"/>
            <a:chExt cx="562585" cy="562585"/>
          </a:xfrm>
        </p:grpSpPr>
        <p:sp>
          <p:nvSpPr>
            <p:cNvPr id="106" name="Rectangle 105"/>
            <p:cNvSpPr/>
            <p:nvPr/>
          </p:nvSpPr>
          <p:spPr>
            <a:xfrm>
              <a:off x="3767208" y="2886213"/>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quot;No&quot; Symbol 106"/>
            <p:cNvSpPr/>
            <p:nvPr/>
          </p:nvSpPr>
          <p:spPr>
            <a:xfrm>
              <a:off x="3784908" y="2943776"/>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pic>
        <p:nvPicPr>
          <p:cNvPr id="108"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5328" y="4478624"/>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p:cNvSpPr/>
          <p:nvPr/>
        </p:nvSpPr>
        <p:spPr>
          <a:xfrm>
            <a:off x="3992708" y="4424285"/>
            <a:ext cx="870751" cy="461665"/>
          </a:xfrm>
          <a:prstGeom prst="rect">
            <a:avLst/>
          </a:prstGeom>
        </p:spPr>
        <p:txBody>
          <a:bodyPr wrap="none">
            <a:spAutoFit/>
          </a:bodyPr>
          <a:lstStyle/>
          <a:p>
            <a:r>
              <a:rPr lang="en-AU" sz="2400" dirty="0"/>
              <a:t>100%</a:t>
            </a:r>
          </a:p>
        </p:txBody>
      </p:sp>
      <p:sp>
        <p:nvSpPr>
          <p:cNvPr id="110" name="TextBox 109"/>
          <p:cNvSpPr txBox="1"/>
          <p:nvPr/>
        </p:nvSpPr>
        <p:spPr>
          <a:xfrm>
            <a:off x="5136379" y="4470451"/>
            <a:ext cx="583814" cy="369332"/>
          </a:xfrm>
          <a:prstGeom prst="rect">
            <a:avLst/>
          </a:prstGeom>
          <a:noFill/>
        </p:spPr>
        <p:txBody>
          <a:bodyPr wrap="none" rtlCol="0">
            <a:spAutoFit/>
          </a:bodyPr>
          <a:lstStyle/>
          <a:p>
            <a:r>
              <a:rPr lang="en-AU" dirty="0"/>
              <a:t>40%</a:t>
            </a:r>
          </a:p>
        </p:txBody>
      </p:sp>
      <p:sp>
        <p:nvSpPr>
          <p:cNvPr id="111" name="TextBox 110"/>
          <p:cNvSpPr txBox="1"/>
          <p:nvPr/>
        </p:nvSpPr>
        <p:spPr>
          <a:xfrm>
            <a:off x="5857325" y="4470451"/>
            <a:ext cx="583814" cy="369332"/>
          </a:xfrm>
          <a:prstGeom prst="rect">
            <a:avLst/>
          </a:prstGeom>
          <a:noFill/>
        </p:spPr>
        <p:txBody>
          <a:bodyPr wrap="none" rtlCol="0">
            <a:spAutoFit/>
          </a:bodyPr>
          <a:lstStyle/>
          <a:p>
            <a:r>
              <a:rPr lang="en-AU" dirty="0"/>
              <a:t>40%</a:t>
            </a:r>
          </a:p>
        </p:txBody>
      </p:sp>
      <p:sp>
        <p:nvSpPr>
          <p:cNvPr id="112" name="TextBox 111"/>
          <p:cNvSpPr txBox="1"/>
          <p:nvPr/>
        </p:nvSpPr>
        <p:spPr>
          <a:xfrm>
            <a:off x="6461250" y="4470451"/>
            <a:ext cx="583814" cy="369332"/>
          </a:xfrm>
          <a:prstGeom prst="rect">
            <a:avLst/>
          </a:prstGeom>
          <a:noFill/>
        </p:spPr>
        <p:txBody>
          <a:bodyPr wrap="none" rtlCol="0">
            <a:spAutoFit/>
          </a:bodyPr>
          <a:lstStyle/>
          <a:p>
            <a:r>
              <a:rPr lang="en-AU" dirty="0"/>
              <a:t>40%</a:t>
            </a:r>
          </a:p>
        </p:txBody>
      </p:sp>
      <p:grpSp>
        <p:nvGrpSpPr>
          <p:cNvPr id="119" name="Group 118"/>
          <p:cNvGrpSpPr/>
          <p:nvPr/>
        </p:nvGrpSpPr>
        <p:grpSpPr>
          <a:xfrm>
            <a:off x="7377044" y="2741333"/>
            <a:ext cx="1696598" cy="562585"/>
            <a:chOff x="7377044" y="3693140"/>
            <a:chExt cx="1696598" cy="562585"/>
          </a:xfrm>
        </p:grpSpPr>
        <p:sp>
          <p:nvSpPr>
            <p:cNvPr id="123" name="TextBox 122"/>
            <p:cNvSpPr txBox="1"/>
            <p:nvPr/>
          </p:nvSpPr>
          <p:spPr>
            <a:xfrm>
              <a:off x="7975264" y="3712822"/>
              <a:ext cx="1098378" cy="523220"/>
            </a:xfrm>
            <a:prstGeom prst="rect">
              <a:avLst/>
            </a:prstGeom>
            <a:noFill/>
          </p:spPr>
          <p:txBody>
            <a:bodyPr wrap="none" rtlCol="0">
              <a:spAutoFit/>
            </a:bodyPr>
            <a:lstStyle/>
            <a:p>
              <a:r>
                <a:rPr lang="en-AU" sz="2800" dirty="0"/>
                <a:t>$$$$$</a:t>
              </a:r>
            </a:p>
          </p:txBody>
        </p:sp>
        <p:grpSp>
          <p:nvGrpSpPr>
            <p:cNvPr id="125" name="Group 124"/>
            <p:cNvGrpSpPr/>
            <p:nvPr/>
          </p:nvGrpSpPr>
          <p:grpSpPr>
            <a:xfrm>
              <a:off x="7377044" y="3693140"/>
              <a:ext cx="562585" cy="562585"/>
              <a:chOff x="9279472" y="2261725"/>
              <a:chExt cx="562585" cy="562585"/>
            </a:xfrm>
          </p:grpSpPr>
          <p:sp>
            <p:nvSpPr>
              <p:cNvPr id="126" name="Rectangle 125"/>
              <p:cNvSpPr/>
              <p:nvPr/>
            </p:nvSpPr>
            <p:spPr>
              <a:xfrm>
                <a:off x="9279472" y="2261725"/>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7"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9279472" y="2281556"/>
                <a:ext cx="562585" cy="533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8" name="Group 127"/>
          <p:cNvGrpSpPr/>
          <p:nvPr/>
        </p:nvGrpSpPr>
        <p:grpSpPr>
          <a:xfrm>
            <a:off x="7377044" y="2053760"/>
            <a:ext cx="1157831" cy="562585"/>
            <a:chOff x="7377044" y="2978219"/>
            <a:chExt cx="1157831" cy="562585"/>
          </a:xfrm>
        </p:grpSpPr>
        <p:sp>
          <p:nvSpPr>
            <p:cNvPr id="129" name="TextBox 128"/>
            <p:cNvSpPr txBox="1"/>
            <p:nvPr/>
          </p:nvSpPr>
          <p:spPr>
            <a:xfrm>
              <a:off x="7984724" y="2997901"/>
              <a:ext cx="550151" cy="523220"/>
            </a:xfrm>
            <a:prstGeom prst="rect">
              <a:avLst/>
            </a:prstGeom>
            <a:noFill/>
          </p:spPr>
          <p:txBody>
            <a:bodyPr wrap="none" rtlCol="0">
              <a:spAutoFit/>
            </a:bodyPr>
            <a:lstStyle/>
            <a:p>
              <a:r>
                <a:rPr lang="en-AU" sz="2800" dirty="0"/>
                <a:t>$$</a:t>
              </a:r>
            </a:p>
          </p:txBody>
        </p:sp>
        <p:grpSp>
          <p:nvGrpSpPr>
            <p:cNvPr id="130" name="Group 129"/>
            <p:cNvGrpSpPr/>
            <p:nvPr/>
          </p:nvGrpSpPr>
          <p:grpSpPr>
            <a:xfrm>
              <a:off x="7377044" y="2978219"/>
              <a:ext cx="562585" cy="562585"/>
              <a:chOff x="-2622895" y="613980"/>
              <a:chExt cx="696305" cy="696305"/>
            </a:xfrm>
          </p:grpSpPr>
          <p:sp>
            <p:nvSpPr>
              <p:cNvPr id="134" name="Rectangle 133"/>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5"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6" name="Group 135"/>
          <p:cNvGrpSpPr/>
          <p:nvPr/>
        </p:nvGrpSpPr>
        <p:grpSpPr>
          <a:xfrm>
            <a:off x="7377044" y="1366187"/>
            <a:ext cx="965628" cy="562585"/>
            <a:chOff x="7377044" y="2305987"/>
            <a:chExt cx="965628" cy="562585"/>
          </a:xfrm>
        </p:grpSpPr>
        <p:sp>
          <p:nvSpPr>
            <p:cNvPr id="137" name="TextBox 136"/>
            <p:cNvSpPr txBox="1"/>
            <p:nvPr/>
          </p:nvSpPr>
          <p:spPr>
            <a:xfrm>
              <a:off x="7975264" y="2325669"/>
              <a:ext cx="367408" cy="523220"/>
            </a:xfrm>
            <a:prstGeom prst="rect">
              <a:avLst/>
            </a:prstGeom>
            <a:noFill/>
          </p:spPr>
          <p:txBody>
            <a:bodyPr wrap="none" rtlCol="0">
              <a:spAutoFit/>
            </a:bodyPr>
            <a:lstStyle/>
            <a:p>
              <a:r>
                <a:rPr lang="en-AU" sz="2800" dirty="0"/>
                <a:t>$</a:t>
              </a:r>
            </a:p>
          </p:txBody>
        </p:sp>
        <p:grpSp>
          <p:nvGrpSpPr>
            <p:cNvPr id="138" name="Group 137"/>
            <p:cNvGrpSpPr/>
            <p:nvPr/>
          </p:nvGrpSpPr>
          <p:grpSpPr>
            <a:xfrm>
              <a:off x="7377044" y="2305987"/>
              <a:ext cx="562585" cy="562585"/>
              <a:chOff x="-2790412" y="5046269"/>
              <a:chExt cx="696305" cy="696305"/>
            </a:xfrm>
          </p:grpSpPr>
          <p:sp>
            <p:nvSpPr>
              <p:cNvPr id="139" name="Rectangle 138"/>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0"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1" name="Group 140"/>
          <p:cNvGrpSpPr/>
          <p:nvPr/>
        </p:nvGrpSpPr>
        <p:grpSpPr>
          <a:xfrm>
            <a:off x="7377044" y="3428906"/>
            <a:ext cx="1148371" cy="562585"/>
            <a:chOff x="7377044" y="4368706"/>
            <a:chExt cx="1148371" cy="562585"/>
          </a:xfrm>
        </p:grpSpPr>
        <p:grpSp>
          <p:nvGrpSpPr>
            <p:cNvPr id="142" name="Group 141"/>
            <p:cNvGrpSpPr/>
            <p:nvPr/>
          </p:nvGrpSpPr>
          <p:grpSpPr>
            <a:xfrm>
              <a:off x="7377044" y="4368706"/>
              <a:ext cx="562585" cy="562585"/>
              <a:chOff x="3244063" y="1458576"/>
              <a:chExt cx="562585" cy="562585"/>
            </a:xfrm>
          </p:grpSpPr>
          <p:sp>
            <p:nvSpPr>
              <p:cNvPr id="144" name="Rectangle 143"/>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quot;No&quot; Symbol 144"/>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143" name="TextBox 142"/>
            <p:cNvSpPr txBox="1"/>
            <p:nvPr/>
          </p:nvSpPr>
          <p:spPr>
            <a:xfrm>
              <a:off x="7975264" y="4404917"/>
              <a:ext cx="550151" cy="523220"/>
            </a:xfrm>
            <a:prstGeom prst="rect">
              <a:avLst/>
            </a:prstGeom>
            <a:noFill/>
          </p:spPr>
          <p:txBody>
            <a:bodyPr wrap="none" rtlCol="0">
              <a:spAutoFit/>
            </a:bodyPr>
            <a:lstStyle/>
            <a:p>
              <a:r>
                <a:rPr lang="en-AU" sz="2800" dirty="0"/>
                <a:t>$0</a:t>
              </a:r>
            </a:p>
          </p:txBody>
        </p:sp>
      </p:grpSp>
      <p:sp>
        <p:nvSpPr>
          <p:cNvPr id="87" name="Title 1"/>
          <p:cNvSpPr txBox="1">
            <a:spLocks/>
          </p:cNvSpPr>
          <p:nvPr/>
        </p:nvSpPr>
        <p:spPr>
          <a:xfrm>
            <a:off x="0" y="12270"/>
            <a:ext cx="6678591" cy="85725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a:t>What if we had multiple options?</a:t>
            </a:r>
          </a:p>
        </p:txBody>
      </p:sp>
      <p:grpSp>
        <p:nvGrpSpPr>
          <p:cNvPr id="84" name="Group 83"/>
          <p:cNvGrpSpPr>
            <a:grpSpLocks noChangeAspect="1"/>
          </p:cNvGrpSpPr>
          <p:nvPr/>
        </p:nvGrpSpPr>
        <p:grpSpPr>
          <a:xfrm>
            <a:off x="557344" y="3070744"/>
            <a:ext cx="561600" cy="561600"/>
            <a:chOff x="4908376" y="1516788"/>
            <a:chExt cx="658422" cy="658422"/>
          </a:xfrm>
        </p:grpSpPr>
        <p:sp>
          <p:nvSpPr>
            <p:cNvPr id="85" name="Rectangle 84"/>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6" name="Picture 8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grpSp>
        <p:nvGrpSpPr>
          <p:cNvPr id="90" name="Group 89"/>
          <p:cNvGrpSpPr>
            <a:grpSpLocks noChangeAspect="1"/>
          </p:cNvGrpSpPr>
          <p:nvPr/>
        </p:nvGrpSpPr>
        <p:grpSpPr>
          <a:xfrm>
            <a:off x="549060" y="2395314"/>
            <a:ext cx="561600" cy="561600"/>
            <a:chOff x="4908376" y="1516788"/>
            <a:chExt cx="658422" cy="658422"/>
          </a:xfrm>
        </p:grpSpPr>
        <p:sp>
          <p:nvSpPr>
            <p:cNvPr id="91" name="Rectangle 90"/>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3" name="Picture 92"/>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grpSp>
        <p:nvGrpSpPr>
          <p:cNvPr id="94" name="Group 93"/>
          <p:cNvGrpSpPr>
            <a:grpSpLocks noChangeAspect="1"/>
          </p:cNvGrpSpPr>
          <p:nvPr/>
        </p:nvGrpSpPr>
        <p:grpSpPr>
          <a:xfrm>
            <a:off x="5128723" y="1724341"/>
            <a:ext cx="561600" cy="561600"/>
            <a:chOff x="4908376" y="1516788"/>
            <a:chExt cx="658422" cy="658422"/>
          </a:xfrm>
        </p:grpSpPr>
        <p:sp>
          <p:nvSpPr>
            <p:cNvPr id="95" name="Rectangle 94"/>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6" name="Picture 9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grpSp>
        <p:nvGrpSpPr>
          <p:cNvPr id="97" name="Group 96"/>
          <p:cNvGrpSpPr>
            <a:grpSpLocks noChangeAspect="1"/>
          </p:cNvGrpSpPr>
          <p:nvPr/>
        </p:nvGrpSpPr>
        <p:grpSpPr>
          <a:xfrm>
            <a:off x="5813566" y="1720161"/>
            <a:ext cx="561600" cy="561600"/>
            <a:chOff x="4908376" y="1516788"/>
            <a:chExt cx="658422" cy="658422"/>
          </a:xfrm>
        </p:grpSpPr>
        <p:sp>
          <p:nvSpPr>
            <p:cNvPr id="98" name="Rectangle 97"/>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9" name="Picture 98"/>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100" name="TextBox 99"/>
          <p:cNvSpPr txBox="1"/>
          <p:nvPr/>
        </p:nvSpPr>
        <p:spPr>
          <a:xfrm>
            <a:off x="737353" y="2487965"/>
            <a:ext cx="365760" cy="369332"/>
          </a:xfrm>
          <a:prstGeom prst="rect">
            <a:avLst/>
          </a:prstGeom>
          <a:noFill/>
        </p:spPr>
        <p:txBody>
          <a:bodyPr wrap="square" rtlCol="0">
            <a:spAutoFit/>
          </a:bodyPr>
          <a:lstStyle/>
          <a:p>
            <a:r>
              <a:rPr lang="en-AU" b="1" dirty="0">
                <a:solidFill>
                  <a:srgbClr val="FF0000"/>
                </a:solidFill>
              </a:rPr>
              <a:t>1</a:t>
            </a:r>
          </a:p>
        </p:txBody>
      </p:sp>
      <p:sp>
        <p:nvSpPr>
          <p:cNvPr id="101" name="TextBox 100"/>
          <p:cNvSpPr txBox="1"/>
          <p:nvPr/>
        </p:nvSpPr>
        <p:spPr>
          <a:xfrm>
            <a:off x="744900" y="3178042"/>
            <a:ext cx="365760" cy="369332"/>
          </a:xfrm>
          <a:prstGeom prst="rect">
            <a:avLst/>
          </a:prstGeom>
          <a:noFill/>
        </p:spPr>
        <p:txBody>
          <a:bodyPr wrap="square" rtlCol="0">
            <a:spAutoFit/>
          </a:bodyPr>
          <a:lstStyle/>
          <a:p>
            <a:r>
              <a:rPr lang="en-AU" b="1" dirty="0">
                <a:solidFill>
                  <a:srgbClr val="FF0000"/>
                </a:solidFill>
              </a:rPr>
              <a:t>2</a:t>
            </a:r>
          </a:p>
        </p:txBody>
      </p:sp>
      <p:sp>
        <p:nvSpPr>
          <p:cNvPr id="113" name="TextBox 112"/>
          <p:cNvSpPr txBox="1"/>
          <p:nvPr/>
        </p:nvSpPr>
        <p:spPr>
          <a:xfrm>
            <a:off x="753182" y="3818714"/>
            <a:ext cx="365760" cy="369332"/>
          </a:xfrm>
          <a:prstGeom prst="rect">
            <a:avLst/>
          </a:prstGeom>
          <a:noFill/>
        </p:spPr>
        <p:txBody>
          <a:bodyPr wrap="square" rtlCol="0">
            <a:spAutoFit/>
          </a:bodyPr>
          <a:lstStyle/>
          <a:p>
            <a:r>
              <a:rPr lang="en-AU" b="1" dirty="0">
                <a:solidFill>
                  <a:srgbClr val="FF0000"/>
                </a:solidFill>
              </a:rPr>
              <a:t>3</a:t>
            </a:r>
          </a:p>
        </p:txBody>
      </p:sp>
    </p:spTree>
    <p:extLst>
      <p:ext uri="{BB962C8B-B14F-4D97-AF65-F5344CB8AC3E}">
        <p14:creationId xmlns:p14="http://schemas.microsoft.com/office/powerpoint/2010/main" val="3928786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13994" y="693731"/>
            <a:ext cx="1937646" cy="646331"/>
          </a:xfrm>
          <a:prstGeom prst="rect">
            <a:avLst/>
          </a:prstGeom>
          <a:noFill/>
        </p:spPr>
        <p:txBody>
          <a:bodyPr wrap="none" rtlCol="0">
            <a:spAutoFit/>
          </a:bodyPr>
          <a:lstStyle/>
          <a:p>
            <a:r>
              <a:rPr lang="en-AU" sz="3600" u="sng" dirty="0"/>
              <a:t>Cost data</a:t>
            </a:r>
          </a:p>
        </p:txBody>
      </p:sp>
      <p:sp>
        <p:nvSpPr>
          <p:cNvPr id="46" name="TextBox 45"/>
          <p:cNvSpPr txBox="1"/>
          <p:nvPr/>
        </p:nvSpPr>
        <p:spPr>
          <a:xfrm>
            <a:off x="5069986" y="1247809"/>
            <a:ext cx="2116349" cy="461665"/>
          </a:xfrm>
          <a:prstGeom prst="rect">
            <a:avLst/>
          </a:prstGeom>
          <a:noFill/>
        </p:spPr>
        <p:txBody>
          <a:bodyPr wrap="none" rtlCol="0">
            <a:spAutoFit/>
          </a:bodyPr>
          <a:lstStyle/>
          <a:p>
            <a:r>
              <a:rPr lang="en-AU" sz="2400" dirty="0"/>
              <a:t>Persistence (%)</a:t>
            </a:r>
          </a:p>
        </p:txBody>
      </p:sp>
      <p:sp>
        <p:nvSpPr>
          <p:cNvPr id="47" name="TextBox 46"/>
          <p:cNvSpPr txBox="1"/>
          <p:nvPr/>
        </p:nvSpPr>
        <p:spPr>
          <a:xfrm>
            <a:off x="3857254" y="1913328"/>
            <a:ext cx="1141659" cy="461665"/>
          </a:xfrm>
          <a:prstGeom prst="rect">
            <a:avLst/>
          </a:prstGeom>
          <a:noFill/>
        </p:spPr>
        <p:txBody>
          <a:bodyPr wrap="none" rtlCol="0">
            <a:spAutoFit/>
          </a:bodyPr>
          <a:lstStyle/>
          <a:p>
            <a:r>
              <a:rPr lang="en-AU" sz="2400" dirty="0"/>
              <a:t>Success</a:t>
            </a:r>
          </a:p>
        </p:txBody>
      </p:sp>
      <p:grpSp>
        <p:nvGrpSpPr>
          <p:cNvPr id="49" name="Group 48"/>
          <p:cNvGrpSpPr/>
          <p:nvPr/>
        </p:nvGrpSpPr>
        <p:grpSpPr>
          <a:xfrm>
            <a:off x="1174482" y="1283114"/>
            <a:ext cx="1926379" cy="1024202"/>
            <a:chOff x="1042402" y="1032216"/>
            <a:chExt cx="1926379" cy="1024202"/>
          </a:xfrm>
        </p:grpSpPr>
        <p:sp>
          <p:nvSpPr>
            <p:cNvPr id="33" name="Rectangle 32"/>
            <p:cNvSpPr/>
            <p:nvPr/>
          </p:nvSpPr>
          <p:spPr>
            <a:xfrm>
              <a:off x="2406196" y="1492740"/>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2406196" y="1512571"/>
              <a:ext cx="562585" cy="53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54017" y="1032216"/>
              <a:ext cx="1109599" cy="461665"/>
            </a:xfrm>
            <a:prstGeom prst="rect">
              <a:avLst/>
            </a:prstGeom>
            <a:noFill/>
          </p:spPr>
          <p:txBody>
            <a:bodyPr wrap="none" rtlCol="0">
              <a:spAutoFit/>
            </a:bodyPr>
            <a:lstStyle/>
            <a:p>
              <a:r>
                <a:rPr lang="en-AU" sz="2400" dirty="0"/>
                <a:t>Actions</a:t>
              </a:r>
            </a:p>
          </p:txBody>
        </p:sp>
        <p:grpSp>
          <p:nvGrpSpPr>
            <p:cNvPr id="26" name="Group 25"/>
            <p:cNvGrpSpPr/>
            <p:nvPr/>
          </p:nvGrpSpPr>
          <p:grpSpPr>
            <a:xfrm>
              <a:off x="1727525" y="1493833"/>
              <a:ext cx="562585" cy="562585"/>
              <a:chOff x="-2622895" y="613980"/>
              <a:chExt cx="696305" cy="696305"/>
            </a:xfrm>
          </p:grpSpPr>
          <p:sp>
            <p:nvSpPr>
              <p:cNvPr id="23" name="Rectangle 22"/>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042402" y="1493833"/>
              <a:ext cx="562585" cy="562585"/>
              <a:chOff x="-2790412" y="5046269"/>
              <a:chExt cx="696305" cy="696305"/>
            </a:xfrm>
          </p:grpSpPr>
          <p:sp>
            <p:nvSpPr>
              <p:cNvPr id="32" name="Rectangle 31"/>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p:cNvSpPr txBox="1"/>
          <p:nvPr/>
        </p:nvSpPr>
        <p:spPr>
          <a:xfrm rot="16200000">
            <a:off x="-989928" y="3456721"/>
            <a:ext cx="2401876" cy="461665"/>
          </a:xfrm>
          <a:prstGeom prst="rect">
            <a:avLst/>
          </a:prstGeom>
          <a:noFill/>
        </p:spPr>
        <p:txBody>
          <a:bodyPr wrap="none" rtlCol="0">
            <a:spAutoFit/>
          </a:bodyPr>
          <a:lstStyle/>
          <a:p>
            <a:r>
              <a:rPr lang="en-AU" sz="2400" dirty="0"/>
              <a:t>Recovery projects</a:t>
            </a:r>
          </a:p>
        </p:txBody>
      </p:sp>
      <p:sp>
        <p:nvSpPr>
          <p:cNvPr id="54" name="TextBox 53"/>
          <p:cNvSpPr txBox="1"/>
          <p:nvPr/>
        </p:nvSpPr>
        <p:spPr>
          <a:xfrm>
            <a:off x="4070453" y="2430898"/>
            <a:ext cx="715260" cy="461665"/>
          </a:xfrm>
          <a:prstGeom prst="rect">
            <a:avLst/>
          </a:prstGeom>
          <a:noFill/>
        </p:spPr>
        <p:txBody>
          <a:bodyPr wrap="none" rtlCol="0">
            <a:spAutoFit/>
          </a:bodyPr>
          <a:lstStyle/>
          <a:p>
            <a:r>
              <a:rPr lang="en-AU" sz="2400" dirty="0"/>
              <a:t>50%</a:t>
            </a:r>
          </a:p>
        </p:txBody>
      </p:sp>
      <p:pic>
        <p:nvPicPr>
          <p:cNvPr id="73"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2297" y="3156113"/>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4070453" y="3095196"/>
            <a:ext cx="715260" cy="461665"/>
          </a:xfrm>
          <a:prstGeom prst="rect">
            <a:avLst/>
          </a:prstGeom>
          <a:noFill/>
        </p:spPr>
        <p:txBody>
          <a:bodyPr wrap="none" rtlCol="0">
            <a:spAutoFit/>
          </a:bodyPr>
          <a:lstStyle/>
          <a:p>
            <a:r>
              <a:rPr lang="en-AU" sz="2400" dirty="0"/>
              <a:t>90%</a:t>
            </a:r>
          </a:p>
        </p:txBody>
      </p:sp>
      <p:grpSp>
        <p:nvGrpSpPr>
          <p:cNvPr id="63" name="Group 62"/>
          <p:cNvGrpSpPr>
            <a:grpSpLocks noChangeAspect="1"/>
          </p:cNvGrpSpPr>
          <p:nvPr/>
        </p:nvGrpSpPr>
        <p:grpSpPr>
          <a:xfrm>
            <a:off x="569854" y="3709526"/>
            <a:ext cx="561600" cy="561600"/>
            <a:chOff x="4908376" y="1516788"/>
            <a:chExt cx="658422" cy="658422"/>
          </a:xfrm>
        </p:grpSpPr>
        <p:sp>
          <p:nvSpPr>
            <p:cNvPr id="64" name="Rectangle 63"/>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79" name="TextBox 78"/>
          <p:cNvSpPr txBox="1"/>
          <p:nvPr/>
        </p:nvSpPr>
        <p:spPr>
          <a:xfrm>
            <a:off x="4070453" y="3759494"/>
            <a:ext cx="715260" cy="461665"/>
          </a:xfrm>
          <a:prstGeom prst="rect">
            <a:avLst/>
          </a:prstGeom>
          <a:noFill/>
        </p:spPr>
        <p:txBody>
          <a:bodyPr wrap="none" rtlCol="0">
            <a:spAutoFit/>
          </a:bodyPr>
          <a:lstStyle/>
          <a:p>
            <a:r>
              <a:rPr lang="en-AU" sz="2400" dirty="0"/>
              <a:t>56%</a:t>
            </a:r>
          </a:p>
        </p:txBody>
      </p:sp>
      <p:sp>
        <p:nvSpPr>
          <p:cNvPr id="66" name="TextBox 65"/>
          <p:cNvSpPr txBox="1"/>
          <p:nvPr/>
        </p:nvSpPr>
        <p:spPr>
          <a:xfrm>
            <a:off x="5136379" y="2477064"/>
            <a:ext cx="583814" cy="369332"/>
          </a:xfrm>
          <a:prstGeom prst="rect">
            <a:avLst/>
          </a:prstGeom>
          <a:noFill/>
        </p:spPr>
        <p:txBody>
          <a:bodyPr wrap="none" rtlCol="0">
            <a:spAutoFit/>
          </a:bodyPr>
          <a:lstStyle/>
          <a:p>
            <a:r>
              <a:rPr lang="en-AU" dirty="0"/>
              <a:t>95%</a:t>
            </a:r>
          </a:p>
        </p:txBody>
      </p:sp>
      <p:sp>
        <p:nvSpPr>
          <p:cNvPr id="82" name="TextBox 81"/>
          <p:cNvSpPr txBox="1"/>
          <p:nvPr/>
        </p:nvSpPr>
        <p:spPr>
          <a:xfrm>
            <a:off x="5798815" y="3141362"/>
            <a:ext cx="583814" cy="369332"/>
          </a:xfrm>
          <a:prstGeom prst="rect">
            <a:avLst/>
          </a:prstGeom>
          <a:noFill/>
        </p:spPr>
        <p:txBody>
          <a:bodyPr wrap="none" rtlCol="0">
            <a:spAutoFit/>
          </a:bodyPr>
          <a:lstStyle/>
          <a:p>
            <a:r>
              <a:rPr lang="en-AU" dirty="0"/>
              <a:t>85%</a:t>
            </a:r>
          </a:p>
        </p:txBody>
      </p:sp>
      <p:grpSp>
        <p:nvGrpSpPr>
          <p:cNvPr id="120" name="Group 119"/>
          <p:cNvGrpSpPr/>
          <p:nvPr/>
        </p:nvGrpSpPr>
        <p:grpSpPr>
          <a:xfrm>
            <a:off x="6461250" y="1712850"/>
            <a:ext cx="583814" cy="2462142"/>
            <a:chOff x="6461250" y="1712850"/>
            <a:chExt cx="583814" cy="2462142"/>
          </a:xfrm>
        </p:grpSpPr>
        <p:grpSp>
          <p:nvGrpSpPr>
            <p:cNvPr id="41" name="Group 40"/>
            <p:cNvGrpSpPr>
              <a:grpSpLocks noChangeAspect="1"/>
            </p:cNvGrpSpPr>
            <p:nvPr/>
          </p:nvGrpSpPr>
          <p:grpSpPr>
            <a:xfrm>
              <a:off x="6472357" y="1712850"/>
              <a:ext cx="561600" cy="561600"/>
              <a:chOff x="4908376" y="1516788"/>
              <a:chExt cx="658422" cy="658422"/>
            </a:xfrm>
          </p:grpSpPr>
          <p:sp>
            <p:nvSpPr>
              <p:cNvPr id="9" name="Rectangle 8"/>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0" name="Picture 9"/>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83" name="TextBox 82"/>
            <p:cNvSpPr txBox="1"/>
            <p:nvPr/>
          </p:nvSpPr>
          <p:spPr>
            <a:xfrm>
              <a:off x="6461250" y="3805660"/>
              <a:ext cx="583814" cy="369332"/>
            </a:xfrm>
            <a:prstGeom prst="rect">
              <a:avLst/>
            </a:prstGeom>
            <a:noFill/>
          </p:spPr>
          <p:txBody>
            <a:bodyPr wrap="none" rtlCol="0">
              <a:spAutoFit/>
            </a:bodyPr>
            <a:lstStyle/>
            <a:p>
              <a:r>
                <a:rPr lang="en-AU" dirty="0"/>
                <a:t>45%</a:t>
              </a:r>
            </a:p>
          </p:txBody>
        </p:sp>
      </p:grpSp>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pic>
        <p:nvPicPr>
          <p:cNvPr id="88"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9605" y="3805660"/>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7182" y="2484599"/>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9202" y="2488805"/>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p:cNvGrpSpPr/>
          <p:nvPr/>
        </p:nvGrpSpPr>
        <p:grpSpPr>
          <a:xfrm>
            <a:off x="3223399" y="1743638"/>
            <a:ext cx="562585" cy="562585"/>
            <a:chOff x="3244063" y="1458576"/>
            <a:chExt cx="562585" cy="562585"/>
          </a:xfrm>
        </p:grpSpPr>
        <p:sp>
          <p:nvSpPr>
            <p:cNvPr id="103" name="Rectangle 102"/>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quot;No&quot; Symbol 103"/>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5" name="Group 104"/>
          <p:cNvGrpSpPr/>
          <p:nvPr/>
        </p:nvGrpSpPr>
        <p:grpSpPr>
          <a:xfrm>
            <a:off x="568869" y="4373825"/>
            <a:ext cx="562585" cy="562585"/>
            <a:chOff x="3767208" y="2886213"/>
            <a:chExt cx="562585" cy="562585"/>
          </a:xfrm>
        </p:grpSpPr>
        <p:sp>
          <p:nvSpPr>
            <p:cNvPr id="106" name="Rectangle 105"/>
            <p:cNvSpPr/>
            <p:nvPr/>
          </p:nvSpPr>
          <p:spPr>
            <a:xfrm>
              <a:off x="3767208" y="2886213"/>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quot;No&quot; Symbol 106"/>
            <p:cNvSpPr/>
            <p:nvPr/>
          </p:nvSpPr>
          <p:spPr>
            <a:xfrm>
              <a:off x="3784908" y="2943776"/>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pic>
        <p:nvPicPr>
          <p:cNvPr id="108"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5328" y="4478624"/>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p:cNvSpPr/>
          <p:nvPr/>
        </p:nvSpPr>
        <p:spPr>
          <a:xfrm>
            <a:off x="3992708" y="4424285"/>
            <a:ext cx="870751" cy="461665"/>
          </a:xfrm>
          <a:prstGeom prst="rect">
            <a:avLst/>
          </a:prstGeom>
        </p:spPr>
        <p:txBody>
          <a:bodyPr wrap="none">
            <a:spAutoFit/>
          </a:bodyPr>
          <a:lstStyle/>
          <a:p>
            <a:r>
              <a:rPr lang="en-AU" sz="2400" dirty="0"/>
              <a:t>100%</a:t>
            </a:r>
          </a:p>
        </p:txBody>
      </p:sp>
      <p:sp>
        <p:nvSpPr>
          <p:cNvPr id="110" name="TextBox 109"/>
          <p:cNvSpPr txBox="1"/>
          <p:nvPr/>
        </p:nvSpPr>
        <p:spPr>
          <a:xfrm>
            <a:off x="5136379" y="4470451"/>
            <a:ext cx="583814" cy="369332"/>
          </a:xfrm>
          <a:prstGeom prst="rect">
            <a:avLst/>
          </a:prstGeom>
          <a:noFill/>
        </p:spPr>
        <p:txBody>
          <a:bodyPr wrap="none" rtlCol="0">
            <a:spAutoFit/>
          </a:bodyPr>
          <a:lstStyle/>
          <a:p>
            <a:r>
              <a:rPr lang="en-AU" dirty="0"/>
              <a:t>40%</a:t>
            </a:r>
          </a:p>
        </p:txBody>
      </p:sp>
      <p:sp>
        <p:nvSpPr>
          <p:cNvPr id="111" name="TextBox 110"/>
          <p:cNvSpPr txBox="1"/>
          <p:nvPr/>
        </p:nvSpPr>
        <p:spPr>
          <a:xfrm>
            <a:off x="5857325" y="4470451"/>
            <a:ext cx="583814" cy="369332"/>
          </a:xfrm>
          <a:prstGeom prst="rect">
            <a:avLst/>
          </a:prstGeom>
          <a:noFill/>
        </p:spPr>
        <p:txBody>
          <a:bodyPr wrap="none" rtlCol="0">
            <a:spAutoFit/>
          </a:bodyPr>
          <a:lstStyle/>
          <a:p>
            <a:r>
              <a:rPr lang="en-AU" dirty="0"/>
              <a:t>40%</a:t>
            </a:r>
          </a:p>
        </p:txBody>
      </p:sp>
      <p:sp>
        <p:nvSpPr>
          <p:cNvPr id="112" name="TextBox 111"/>
          <p:cNvSpPr txBox="1"/>
          <p:nvPr/>
        </p:nvSpPr>
        <p:spPr>
          <a:xfrm>
            <a:off x="6461250" y="4470451"/>
            <a:ext cx="583814" cy="369332"/>
          </a:xfrm>
          <a:prstGeom prst="rect">
            <a:avLst/>
          </a:prstGeom>
          <a:noFill/>
        </p:spPr>
        <p:txBody>
          <a:bodyPr wrap="none" rtlCol="0">
            <a:spAutoFit/>
          </a:bodyPr>
          <a:lstStyle/>
          <a:p>
            <a:r>
              <a:rPr lang="en-AU" dirty="0"/>
              <a:t>40%</a:t>
            </a:r>
          </a:p>
        </p:txBody>
      </p:sp>
      <p:grpSp>
        <p:nvGrpSpPr>
          <p:cNvPr id="119" name="Group 118"/>
          <p:cNvGrpSpPr/>
          <p:nvPr/>
        </p:nvGrpSpPr>
        <p:grpSpPr>
          <a:xfrm>
            <a:off x="7377044" y="2741333"/>
            <a:ext cx="1696598" cy="562585"/>
            <a:chOff x="7377044" y="3693140"/>
            <a:chExt cx="1696598" cy="562585"/>
          </a:xfrm>
        </p:grpSpPr>
        <p:sp>
          <p:nvSpPr>
            <p:cNvPr id="123" name="TextBox 122"/>
            <p:cNvSpPr txBox="1"/>
            <p:nvPr/>
          </p:nvSpPr>
          <p:spPr>
            <a:xfrm>
              <a:off x="7975264" y="3712822"/>
              <a:ext cx="1098378" cy="523220"/>
            </a:xfrm>
            <a:prstGeom prst="rect">
              <a:avLst/>
            </a:prstGeom>
            <a:noFill/>
          </p:spPr>
          <p:txBody>
            <a:bodyPr wrap="none" rtlCol="0">
              <a:spAutoFit/>
            </a:bodyPr>
            <a:lstStyle/>
            <a:p>
              <a:r>
                <a:rPr lang="en-AU" sz="2800" dirty="0"/>
                <a:t>$$$$$</a:t>
              </a:r>
            </a:p>
          </p:txBody>
        </p:sp>
        <p:grpSp>
          <p:nvGrpSpPr>
            <p:cNvPr id="125" name="Group 124"/>
            <p:cNvGrpSpPr/>
            <p:nvPr/>
          </p:nvGrpSpPr>
          <p:grpSpPr>
            <a:xfrm>
              <a:off x="7377044" y="3693140"/>
              <a:ext cx="562585" cy="562585"/>
              <a:chOff x="9279472" y="2261725"/>
              <a:chExt cx="562585" cy="562585"/>
            </a:xfrm>
          </p:grpSpPr>
          <p:sp>
            <p:nvSpPr>
              <p:cNvPr id="126" name="Rectangle 125"/>
              <p:cNvSpPr/>
              <p:nvPr/>
            </p:nvSpPr>
            <p:spPr>
              <a:xfrm>
                <a:off x="9279472" y="2261725"/>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7"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9279472" y="2281556"/>
                <a:ext cx="562585" cy="533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8" name="Group 127"/>
          <p:cNvGrpSpPr/>
          <p:nvPr/>
        </p:nvGrpSpPr>
        <p:grpSpPr>
          <a:xfrm>
            <a:off x="7377044" y="2053760"/>
            <a:ext cx="1157831" cy="562585"/>
            <a:chOff x="7377044" y="2978219"/>
            <a:chExt cx="1157831" cy="562585"/>
          </a:xfrm>
        </p:grpSpPr>
        <p:sp>
          <p:nvSpPr>
            <p:cNvPr id="129" name="TextBox 128"/>
            <p:cNvSpPr txBox="1"/>
            <p:nvPr/>
          </p:nvSpPr>
          <p:spPr>
            <a:xfrm>
              <a:off x="7984724" y="2997901"/>
              <a:ext cx="550151" cy="523220"/>
            </a:xfrm>
            <a:prstGeom prst="rect">
              <a:avLst/>
            </a:prstGeom>
            <a:noFill/>
          </p:spPr>
          <p:txBody>
            <a:bodyPr wrap="none" rtlCol="0">
              <a:spAutoFit/>
            </a:bodyPr>
            <a:lstStyle/>
            <a:p>
              <a:r>
                <a:rPr lang="en-AU" sz="2800" dirty="0"/>
                <a:t>$$</a:t>
              </a:r>
            </a:p>
          </p:txBody>
        </p:sp>
        <p:grpSp>
          <p:nvGrpSpPr>
            <p:cNvPr id="130" name="Group 129"/>
            <p:cNvGrpSpPr/>
            <p:nvPr/>
          </p:nvGrpSpPr>
          <p:grpSpPr>
            <a:xfrm>
              <a:off x="7377044" y="2978219"/>
              <a:ext cx="562585" cy="562585"/>
              <a:chOff x="-2622895" y="613980"/>
              <a:chExt cx="696305" cy="696305"/>
            </a:xfrm>
          </p:grpSpPr>
          <p:sp>
            <p:nvSpPr>
              <p:cNvPr id="134" name="Rectangle 133"/>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5"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6" name="Group 135"/>
          <p:cNvGrpSpPr/>
          <p:nvPr/>
        </p:nvGrpSpPr>
        <p:grpSpPr>
          <a:xfrm>
            <a:off x="7377044" y="1366187"/>
            <a:ext cx="965628" cy="562585"/>
            <a:chOff x="7377044" y="2305987"/>
            <a:chExt cx="965628" cy="562585"/>
          </a:xfrm>
        </p:grpSpPr>
        <p:sp>
          <p:nvSpPr>
            <p:cNvPr id="137" name="TextBox 136"/>
            <p:cNvSpPr txBox="1"/>
            <p:nvPr/>
          </p:nvSpPr>
          <p:spPr>
            <a:xfrm>
              <a:off x="7975264" y="2325669"/>
              <a:ext cx="367408" cy="523220"/>
            </a:xfrm>
            <a:prstGeom prst="rect">
              <a:avLst/>
            </a:prstGeom>
            <a:noFill/>
          </p:spPr>
          <p:txBody>
            <a:bodyPr wrap="none" rtlCol="0">
              <a:spAutoFit/>
            </a:bodyPr>
            <a:lstStyle/>
            <a:p>
              <a:r>
                <a:rPr lang="en-AU" sz="2800" dirty="0"/>
                <a:t>$</a:t>
              </a:r>
            </a:p>
          </p:txBody>
        </p:sp>
        <p:grpSp>
          <p:nvGrpSpPr>
            <p:cNvPr id="138" name="Group 137"/>
            <p:cNvGrpSpPr/>
            <p:nvPr/>
          </p:nvGrpSpPr>
          <p:grpSpPr>
            <a:xfrm>
              <a:off x="7377044" y="2305987"/>
              <a:ext cx="562585" cy="562585"/>
              <a:chOff x="-2790412" y="5046269"/>
              <a:chExt cx="696305" cy="696305"/>
            </a:xfrm>
          </p:grpSpPr>
          <p:sp>
            <p:nvSpPr>
              <p:cNvPr id="139" name="Rectangle 138"/>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0"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1" name="Group 140"/>
          <p:cNvGrpSpPr/>
          <p:nvPr/>
        </p:nvGrpSpPr>
        <p:grpSpPr>
          <a:xfrm>
            <a:off x="7377044" y="3428906"/>
            <a:ext cx="1148371" cy="562585"/>
            <a:chOff x="7377044" y="4368706"/>
            <a:chExt cx="1148371" cy="562585"/>
          </a:xfrm>
        </p:grpSpPr>
        <p:grpSp>
          <p:nvGrpSpPr>
            <p:cNvPr id="142" name="Group 141"/>
            <p:cNvGrpSpPr/>
            <p:nvPr/>
          </p:nvGrpSpPr>
          <p:grpSpPr>
            <a:xfrm>
              <a:off x="7377044" y="4368706"/>
              <a:ext cx="562585" cy="562585"/>
              <a:chOff x="3244063" y="1458576"/>
              <a:chExt cx="562585" cy="562585"/>
            </a:xfrm>
          </p:grpSpPr>
          <p:sp>
            <p:nvSpPr>
              <p:cNvPr id="144" name="Rectangle 143"/>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quot;No&quot; Symbol 144"/>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143" name="TextBox 142"/>
            <p:cNvSpPr txBox="1"/>
            <p:nvPr/>
          </p:nvSpPr>
          <p:spPr>
            <a:xfrm>
              <a:off x="7975264" y="4404917"/>
              <a:ext cx="550151" cy="523220"/>
            </a:xfrm>
            <a:prstGeom prst="rect">
              <a:avLst/>
            </a:prstGeom>
            <a:noFill/>
          </p:spPr>
          <p:txBody>
            <a:bodyPr wrap="none" rtlCol="0">
              <a:spAutoFit/>
            </a:bodyPr>
            <a:lstStyle/>
            <a:p>
              <a:r>
                <a:rPr lang="en-AU" sz="2800" dirty="0"/>
                <a:t>$0</a:t>
              </a:r>
            </a:p>
          </p:txBody>
        </p:sp>
      </p:grpSp>
      <p:sp>
        <p:nvSpPr>
          <p:cNvPr id="87" name="Title 1"/>
          <p:cNvSpPr txBox="1">
            <a:spLocks/>
          </p:cNvSpPr>
          <p:nvPr/>
        </p:nvSpPr>
        <p:spPr>
          <a:xfrm>
            <a:off x="0" y="12270"/>
            <a:ext cx="9144000" cy="6393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2800" b="1" dirty="0"/>
              <a:t>Big improvement in persistence for small investment?</a:t>
            </a:r>
          </a:p>
        </p:txBody>
      </p:sp>
      <p:grpSp>
        <p:nvGrpSpPr>
          <p:cNvPr id="84" name="Group 83"/>
          <p:cNvGrpSpPr>
            <a:grpSpLocks noChangeAspect="1"/>
          </p:cNvGrpSpPr>
          <p:nvPr/>
        </p:nvGrpSpPr>
        <p:grpSpPr>
          <a:xfrm>
            <a:off x="557344" y="3070744"/>
            <a:ext cx="561600" cy="561600"/>
            <a:chOff x="4908376" y="1516788"/>
            <a:chExt cx="658422" cy="658422"/>
          </a:xfrm>
        </p:grpSpPr>
        <p:sp>
          <p:nvSpPr>
            <p:cNvPr id="85" name="Rectangle 84"/>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6" name="Picture 8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grpSp>
        <p:nvGrpSpPr>
          <p:cNvPr id="90" name="Group 89"/>
          <p:cNvGrpSpPr>
            <a:grpSpLocks noChangeAspect="1"/>
          </p:cNvGrpSpPr>
          <p:nvPr/>
        </p:nvGrpSpPr>
        <p:grpSpPr>
          <a:xfrm>
            <a:off x="549060" y="2395314"/>
            <a:ext cx="561600" cy="561600"/>
            <a:chOff x="4908376" y="1516788"/>
            <a:chExt cx="658422" cy="658422"/>
          </a:xfrm>
        </p:grpSpPr>
        <p:sp>
          <p:nvSpPr>
            <p:cNvPr id="91" name="Rectangle 90"/>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3" name="Picture 92"/>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grpSp>
        <p:nvGrpSpPr>
          <p:cNvPr id="94" name="Group 93"/>
          <p:cNvGrpSpPr>
            <a:grpSpLocks noChangeAspect="1"/>
          </p:cNvGrpSpPr>
          <p:nvPr/>
        </p:nvGrpSpPr>
        <p:grpSpPr>
          <a:xfrm>
            <a:off x="5128723" y="1724341"/>
            <a:ext cx="561600" cy="561600"/>
            <a:chOff x="4908376" y="1516788"/>
            <a:chExt cx="658422" cy="658422"/>
          </a:xfrm>
        </p:grpSpPr>
        <p:sp>
          <p:nvSpPr>
            <p:cNvPr id="95" name="Rectangle 94"/>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6" name="Picture 9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grpSp>
        <p:nvGrpSpPr>
          <p:cNvPr id="97" name="Group 96"/>
          <p:cNvGrpSpPr>
            <a:grpSpLocks noChangeAspect="1"/>
          </p:cNvGrpSpPr>
          <p:nvPr/>
        </p:nvGrpSpPr>
        <p:grpSpPr>
          <a:xfrm>
            <a:off x="5813566" y="1720161"/>
            <a:ext cx="561600" cy="561600"/>
            <a:chOff x="4908376" y="1516788"/>
            <a:chExt cx="658422" cy="658422"/>
          </a:xfrm>
        </p:grpSpPr>
        <p:sp>
          <p:nvSpPr>
            <p:cNvPr id="98" name="Rectangle 97"/>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9" name="Picture 98"/>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101" name="TextBox 100"/>
          <p:cNvSpPr txBox="1"/>
          <p:nvPr/>
        </p:nvSpPr>
        <p:spPr>
          <a:xfrm>
            <a:off x="737353" y="2487965"/>
            <a:ext cx="365760" cy="369332"/>
          </a:xfrm>
          <a:prstGeom prst="rect">
            <a:avLst/>
          </a:prstGeom>
          <a:noFill/>
        </p:spPr>
        <p:txBody>
          <a:bodyPr wrap="square" rtlCol="0">
            <a:spAutoFit/>
          </a:bodyPr>
          <a:lstStyle/>
          <a:p>
            <a:r>
              <a:rPr lang="en-AU" b="1" dirty="0">
                <a:solidFill>
                  <a:srgbClr val="FF0000"/>
                </a:solidFill>
              </a:rPr>
              <a:t>1</a:t>
            </a:r>
          </a:p>
        </p:txBody>
      </p:sp>
      <p:sp>
        <p:nvSpPr>
          <p:cNvPr id="113" name="TextBox 112"/>
          <p:cNvSpPr txBox="1"/>
          <p:nvPr/>
        </p:nvSpPr>
        <p:spPr>
          <a:xfrm>
            <a:off x="744900" y="3178042"/>
            <a:ext cx="365760" cy="369332"/>
          </a:xfrm>
          <a:prstGeom prst="rect">
            <a:avLst/>
          </a:prstGeom>
          <a:noFill/>
        </p:spPr>
        <p:txBody>
          <a:bodyPr wrap="square" rtlCol="0">
            <a:spAutoFit/>
          </a:bodyPr>
          <a:lstStyle/>
          <a:p>
            <a:r>
              <a:rPr lang="en-AU" b="1" dirty="0">
                <a:solidFill>
                  <a:srgbClr val="FF0000"/>
                </a:solidFill>
              </a:rPr>
              <a:t>2</a:t>
            </a:r>
          </a:p>
        </p:txBody>
      </p:sp>
      <p:sp>
        <p:nvSpPr>
          <p:cNvPr id="114" name="TextBox 113"/>
          <p:cNvSpPr txBox="1"/>
          <p:nvPr/>
        </p:nvSpPr>
        <p:spPr>
          <a:xfrm>
            <a:off x="753182" y="3818714"/>
            <a:ext cx="365760" cy="369332"/>
          </a:xfrm>
          <a:prstGeom prst="rect">
            <a:avLst/>
          </a:prstGeom>
          <a:noFill/>
        </p:spPr>
        <p:txBody>
          <a:bodyPr wrap="square" rtlCol="0">
            <a:spAutoFit/>
          </a:bodyPr>
          <a:lstStyle/>
          <a:p>
            <a:r>
              <a:rPr lang="en-AU" b="1" dirty="0">
                <a:solidFill>
                  <a:srgbClr val="FF0000"/>
                </a:solidFill>
              </a:rPr>
              <a:t>3</a:t>
            </a:r>
          </a:p>
        </p:txBody>
      </p:sp>
      <p:sp>
        <p:nvSpPr>
          <p:cNvPr id="115" name="Rectangle 114"/>
          <p:cNvSpPr/>
          <p:nvPr/>
        </p:nvSpPr>
        <p:spPr>
          <a:xfrm>
            <a:off x="439221" y="2877904"/>
            <a:ext cx="6646249" cy="92176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31356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Autofit/>
          </a:bodyPr>
          <a:lstStyle/>
          <a:p>
            <a:r>
              <a:rPr lang="en-AU" sz="3200" b="1" dirty="0"/>
              <a:t>Trade-offs between persistence and expected number of species conserved</a:t>
            </a:r>
          </a:p>
        </p:txBody>
      </p:sp>
      <p:sp>
        <p:nvSpPr>
          <p:cNvPr id="5" name="TextBox 4"/>
          <p:cNvSpPr txBox="1"/>
          <p:nvPr/>
        </p:nvSpPr>
        <p:spPr>
          <a:xfrm>
            <a:off x="139730" y="1352806"/>
            <a:ext cx="4919178" cy="3170099"/>
          </a:xfrm>
          <a:prstGeom prst="rect">
            <a:avLst/>
          </a:prstGeom>
          <a:noFill/>
        </p:spPr>
        <p:txBody>
          <a:bodyPr wrap="square" rtlCol="0">
            <a:spAutoFit/>
          </a:bodyPr>
          <a:lstStyle/>
          <a:p>
            <a:pPr marL="285750" indent="-285750">
              <a:buFont typeface="Arial" panose="020B0604020202020204" pitchFamily="34" charset="0"/>
              <a:buChar char="•"/>
            </a:pPr>
            <a:r>
              <a:rPr lang="en-AU" sz="2000" dirty="0"/>
              <a:t>X-axis: the (target) minimum probability of persistence we want for species</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Y-axis: overall number of species expected to persist given optimized project funding based on budget and target</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Lines: Different budgets for funding projects (0.5, 1, 5, 10, 15, 30, and 40 M NZD per year; from darkest to lightest)</a:t>
            </a:r>
          </a:p>
        </p:txBody>
      </p:sp>
      <p:grpSp>
        <p:nvGrpSpPr>
          <p:cNvPr id="21" name="Group 20"/>
          <p:cNvGrpSpPr/>
          <p:nvPr/>
        </p:nvGrpSpPr>
        <p:grpSpPr>
          <a:xfrm>
            <a:off x="5325608" y="1270469"/>
            <a:ext cx="3627892" cy="3661798"/>
            <a:chOff x="5325608" y="1270469"/>
            <a:chExt cx="3627892" cy="3661798"/>
          </a:xfrm>
        </p:grpSpPr>
        <p:pic>
          <p:nvPicPr>
            <p:cNvPr id="4" name="Picture 3"/>
            <p:cNvPicPr>
              <a:picLocks noChangeAspect="1"/>
            </p:cNvPicPr>
            <p:nvPr/>
          </p:nvPicPr>
          <p:blipFill rotWithShape="1">
            <a:blip r:embed="rId2"/>
            <a:srcRect l="51333" t="18185" r="13000" b="17815"/>
            <a:stretch/>
          </p:blipFill>
          <p:spPr>
            <a:xfrm>
              <a:off x="5325608" y="1270469"/>
              <a:ext cx="3627892" cy="3661798"/>
            </a:xfrm>
            <a:prstGeom prst="rect">
              <a:avLst/>
            </a:prstGeom>
          </p:spPr>
        </p:pic>
        <p:sp>
          <p:nvSpPr>
            <p:cNvPr id="6" name="Rectangle 5"/>
            <p:cNvSpPr/>
            <p:nvPr/>
          </p:nvSpPr>
          <p:spPr>
            <a:xfrm>
              <a:off x="8589818" y="1357745"/>
              <a:ext cx="9698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8281092" y="2401916"/>
              <a:ext cx="1466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207778" y="2051312"/>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8281092" y="2937856"/>
              <a:ext cx="1466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928032" y="3577936"/>
              <a:ext cx="2990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004232" y="3835400"/>
              <a:ext cx="146628" cy="883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8560319" y="1653918"/>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8275347" y="1645666"/>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8321040" y="1659144"/>
              <a:ext cx="45719" cy="45719"/>
            </a:xfrm>
            <a:prstGeom prst="ellipse">
              <a:avLst/>
            </a:prstGeom>
            <a:solidFill>
              <a:srgbClr val="ED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p:cNvCxnSpPr/>
            <p:nvPr/>
          </p:nvCxnSpPr>
          <p:spPr>
            <a:xfrm flipV="1">
              <a:off x="8207778" y="1684020"/>
              <a:ext cx="136122" cy="243840"/>
            </a:xfrm>
            <a:prstGeom prst="line">
              <a:avLst/>
            </a:prstGeom>
            <a:ln>
              <a:solidFill>
                <a:srgbClr val="EDEEE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343900" y="1645666"/>
              <a:ext cx="131069" cy="36338"/>
            </a:xfrm>
            <a:prstGeom prst="line">
              <a:avLst/>
            </a:prstGeom>
            <a:ln>
              <a:solidFill>
                <a:srgbClr val="EDEEEF"/>
              </a:solidFill>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6380" y="4778378"/>
            <a:ext cx="5185878" cy="307777"/>
          </a:xfrm>
          <a:prstGeom prst="rect">
            <a:avLst/>
          </a:prstGeom>
          <a:noFill/>
        </p:spPr>
        <p:txBody>
          <a:bodyPr wrap="square" rtlCol="0">
            <a:spAutoFit/>
          </a:bodyPr>
          <a:lstStyle/>
          <a:p>
            <a:r>
              <a:rPr lang="en-AU" sz="1400" dirty="0"/>
              <a:t>Di </a:t>
            </a:r>
            <a:r>
              <a:rPr lang="en-AU" sz="1400" dirty="0" err="1"/>
              <a:t>Fonzo</a:t>
            </a:r>
            <a:r>
              <a:rPr lang="en-AU" sz="1400" dirty="0"/>
              <a:t> et al. (2015) Cons Lett, DOI:10.1111/conl.12179</a:t>
            </a:r>
          </a:p>
        </p:txBody>
      </p:sp>
    </p:spTree>
    <p:extLst>
      <p:ext uri="{BB962C8B-B14F-4D97-AF65-F5344CB8AC3E}">
        <p14:creationId xmlns:p14="http://schemas.microsoft.com/office/powerpoint/2010/main" val="2064805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6979" y="1237414"/>
            <a:ext cx="4660098" cy="3539430"/>
          </a:xfrm>
          <a:prstGeom prst="rect">
            <a:avLst/>
          </a:prstGeom>
          <a:noFill/>
        </p:spPr>
        <p:txBody>
          <a:bodyPr wrap="square" rtlCol="0">
            <a:spAutoFit/>
          </a:bodyPr>
          <a:lstStyle/>
          <a:p>
            <a:pPr marL="285750" indent="-285750">
              <a:buFont typeface="Arial" panose="020B0604020202020204" pitchFamily="34" charset="0"/>
              <a:buChar char="•"/>
            </a:pPr>
            <a:r>
              <a:rPr lang="en-AU" sz="2800" dirty="0"/>
              <a:t>If target level of persistence is too low, then very few species are actually likely to persist overall</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a:t>This is because funding is spread too thinly across lots of species</a:t>
            </a:r>
          </a:p>
        </p:txBody>
      </p:sp>
      <p:grpSp>
        <p:nvGrpSpPr>
          <p:cNvPr id="21" name="Group 20"/>
          <p:cNvGrpSpPr/>
          <p:nvPr/>
        </p:nvGrpSpPr>
        <p:grpSpPr>
          <a:xfrm>
            <a:off x="5325608" y="1270469"/>
            <a:ext cx="3627892" cy="3661798"/>
            <a:chOff x="5325608" y="1270469"/>
            <a:chExt cx="3627892" cy="3661798"/>
          </a:xfrm>
        </p:grpSpPr>
        <p:pic>
          <p:nvPicPr>
            <p:cNvPr id="4" name="Picture 3"/>
            <p:cNvPicPr>
              <a:picLocks noChangeAspect="1"/>
            </p:cNvPicPr>
            <p:nvPr/>
          </p:nvPicPr>
          <p:blipFill rotWithShape="1">
            <a:blip r:embed="rId2"/>
            <a:srcRect l="51333" t="18185" r="13000" b="17815"/>
            <a:stretch/>
          </p:blipFill>
          <p:spPr>
            <a:xfrm>
              <a:off x="5325608" y="1270469"/>
              <a:ext cx="3627892" cy="3661798"/>
            </a:xfrm>
            <a:prstGeom prst="rect">
              <a:avLst/>
            </a:prstGeom>
          </p:spPr>
        </p:pic>
        <p:sp>
          <p:nvSpPr>
            <p:cNvPr id="6" name="Rectangle 5"/>
            <p:cNvSpPr/>
            <p:nvPr/>
          </p:nvSpPr>
          <p:spPr>
            <a:xfrm>
              <a:off x="8589818" y="1357745"/>
              <a:ext cx="9698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8281092" y="2401916"/>
              <a:ext cx="1466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207778" y="2051312"/>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8281092" y="2937856"/>
              <a:ext cx="1466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928032" y="3577936"/>
              <a:ext cx="2990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004232" y="3835400"/>
              <a:ext cx="146628" cy="883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8560319" y="1653918"/>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8275347" y="1645666"/>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8321040" y="1659144"/>
              <a:ext cx="45719" cy="45719"/>
            </a:xfrm>
            <a:prstGeom prst="ellipse">
              <a:avLst/>
            </a:prstGeom>
            <a:solidFill>
              <a:srgbClr val="ED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p:cNvCxnSpPr/>
            <p:nvPr/>
          </p:nvCxnSpPr>
          <p:spPr>
            <a:xfrm flipV="1">
              <a:off x="8207778" y="1684020"/>
              <a:ext cx="136122" cy="243840"/>
            </a:xfrm>
            <a:prstGeom prst="line">
              <a:avLst/>
            </a:prstGeom>
            <a:ln>
              <a:solidFill>
                <a:srgbClr val="EDEEE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343900" y="1645666"/>
              <a:ext cx="131069" cy="36338"/>
            </a:xfrm>
            <a:prstGeom prst="line">
              <a:avLst/>
            </a:prstGeom>
            <a:ln>
              <a:solidFill>
                <a:srgbClr val="EDEEEF"/>
              </a:solidFil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5914663" y="3716483"/>
            <a:ext cx="659757" cy="73359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p:cNvSpPr txBox="1"/>
          <p:nvPr/>
        </p:nvSpPr>
        <p:spPr>
          <a:xfrm>
            <a:off x="6380" y="4778378"/>
            <a:ext cx="5185878" cy="307777"/>
          </a:xfrm>
          <a:prstGeom prst="rect">
            <a:avLst/>
          </a:prstGeom>
          <a:noFill/>
        </p:spPr>
        <p:txBody>
          <a:bodyPr wrap="square" rtlCol="0">
            <a:spAutoFit/>
          </a:bodyPr>
          <a:lstStyle/>
          <a:p>
            <a:r>
              <a:rPr lang="en-AU" sz="1400" dirty="0"/>
              <a:t>Di </a:t>
            </a:r>
            <a:r>
              <a:rPr lang="en-AU" sz="1400" dirty="0" err="1"/>
              <a:t>Fonzo</a:t>
            </a:r>
            <a:r>
              <a:rPr lang="en-AU" sz="1400" dirty="0"/>
              <a:t> et al. (2015) Cons Lett, DOI:10.1111/conl.12179</a:t>
            </a:r>
          </a:p>
        </p:txBody>
      </p:sp>
      <p:sp>
        <p:nvSpPr>
          <p:cNvPr id="27" name="Title 1"/>
          <p:cNvSpPr>
            <a:spLocks noGrp="1"/>
          </p:cNvSpPr>
          <p:nvPr>
            <p:ph type="title"/>
          </p:nvPr>
        </p:nvSpPr>
        <p:spPr>
          <a:xfrm>
            <a:off x="457200" y="205979"/>
            <a:ext cx="8229600" cy="857250"/>
          </a:xfrm>
        </p:spPr>
        <p:txBody>
          <a:bodyPr>
            <a:noAutofit/>
          </a:bodyPr>
          <a:lstStyle/>
          <a:p>
            <a:r>
              <a:rPr lang="en-AU" sz="3200" b="1" dirty="0"/>
              <a:t>Trade-offs between persistence and expected number of species conserved</a:t>
            </a:r>
          </a:p>
        </p:txBody>
      </p:sp>
    </p:spTree>
    <p:extLst>
      <p:ext uri="{BB962C8B-B14F-4D97-AF65-F5344CB8AC3E}">
        <p14:creationId xmlns:p14="http://schemas.microsoft.com/office/powerpoint/2010/main" val="273808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325608" y="1270469"/>
            <a:ext cx="3627892" cy="3661798"/>
            <a:chOff x="5325608" y="1270469"/>
            <a:chExt cx="3627892" cy="3661798"/>
          </a:xfrm>
        </p:grpSpPr>
        <p:pic>
          <p:nvPicPr>
            <p:cNvPr id="4" name="Picture 3"/>
            <p:cNvPicPr>
              <a:picLocks noChangeAspect="1"/>
            </p:cNvPicPr>
            <p:nvPr/>
          </p:nvPicPr>
          <p:blipFill rotWithShape="1">
            <a:blip r:embed="rId2"/>
            <a:srcRect l="51333" t="18185" r="13000" b="17815"/>
            <a:stretch/>
          </p:blipFill>
          <p:spPr>
            <a:xfrm>
              <a:off x="5325608" y="1270469"/>
              <a:ext cx="3627892" cy="3661798"/>
            </a:xfrm>
            <a:prstGeom prst="rect">
              <a:avLst/>
            </a:prstGeom>
          </p:spPr>
        </p:pic>
        <p:sp>
          <p:nvSpPr>
            <p:cNvPr id="6" name="Rectangle 5"/>
            <p:cNvSpPr/>
            <p:nvPr/>
          </p:nvSpPr>
          <p:spPr>
            <a:xfrm>
              <a:off x="8589818" y="1357745"/>
              <a:ext cx="9698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8281092" y="2401916"/>
              <a:ext cx="1466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207778" y="2051312"/>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8281092" y="2937856"/>
              <a:ext cx="1466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928032" y="3577936"/>
              <a:ext cx="2990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004232" y="3835400"/>
              <a:ext cx="146628" cy="883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8560319" y="1653918"/>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8275347" y="1645666"/>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8321040" y="1659144"/>
              <a:ext cx="45719" cy="45719"/>
            </a:xfrm>
            <a:prstGeom prst="ellipse">
              <a:avLst/>
            </a:prstGeom>
            <a:solidFill>
              <a:srgbClr val="ED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p:cNvCxnSpPr/>
            <p:nvPr/>
          </p:nvCxnSpPr>
          <p:spPr>
            <a:xfrm flipV="1">
              <a:off x="8207778" y="1684020"/>
              <a:ext cx="136122" cy="243840"/>
            </a:xfrm>
            <a:prstGeom prst="line">
              <a:avLst/>
            </a:prstGeom>
            <a:ln>
              <a:solidFill>
                <a:srgbClr val="EDEEE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343900" y="1645666"/>
              <a:ext cx="131069" cy="36338"/>
            </a:xfrm>
            <a:prstGeom prst="line">
              <a:avLst/>
            </a:prstGeom>
            <a:ln>
              <a:solidFill>
                <a:srgbClr val="EDEEEF"/>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186981" y="1270469"/>
            <a:ext cx="5030418" cy="3539430"/>
          </a:xfrm>
          <a:prstGeom prst="rect">
            <a:avLst/>
          </a:prstGeom>
          <a:noFill/>
        </p:spPr>
        <p:txBody>
          <a:bodyPr wrap="square" rtlCol="0">
            <a:spAutoFit/>
          </a:bodyPr>
          <a:lstStyle/>
          <a:p>
            <a:pPr marL="285750" indent="-285750">
              <a:buFont typeface="Arial" panose="020B0604020202020204" pitchFamily="34" charset="0"/>
              <a:buChar char="•"/>
            </a:pPr>
            <a:r>
              <a:rPr lang="en-AU" sz="2800" dirty="0"/>
              <a:t>If target level of persistence is too high, then sub-optimal number of species are actually likely to persist overall</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a:t>This is because funding is concentrated among just a few species</a:t>
            </a:r>
          </a:p>
        </p:txBody>
      </p:sp>
      <p:sp>
        <p:nvSpPr>
          <p:cNvPr id="20" name="Rectangle 19"/>
          <p:cNvSpPr/>
          <p:nvPr/>
        </p:nvSpPr>
        <p:spPr>
          <a:xfrm>
            <a:off x="8519678" y="1357744"/>
            <a:ext cx="217403" cy="313805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6380" y="4778378"/>
            <a:ext cx="5185878" cy="307777"/>
          </a:xfrm>
          <a:prstGeom prst="rect">
            <a:avLst/>
          </a:prstGeom>
          <a:noFill/>
        </p:spPr>
        <p:txBody>
          <a:bodyPr wrap="square" rtlCol="0">
            <a:spAutoFit/>
          </a:bodyPr>
          <a:lstStyle/>
          <a:p>
            <a:r>
              <a:rPr lang="en-AU" sz="1400" dirty="0"/>
              <a:t>Di </a:t>
            </a:r>
            <a:r>
              <a:rPr lang="en-AU" sz="1400" dirty="0" err="1"/>
              <a:t>Fonzo</a:t>
            </a:r>
            <a:r>
              <a:rPr lang="en-AU" sz="1400" dirty="0"/>
              <a:t> et al. (2015) Cons Lett, DOI:10.1111/conl.12179</a:t>
            </a:r>
          </a:p>
        </p:txBody>
      </p:sp>
      <p:sp>
        <p:nvSpPr>
          <p:cNvPr id="23" name="Title 1"/>
          <p:cNvSpPr>
            <a:spLocks noGrp="1"/>
          </p:cNvSpPr>
          <p:nvPr>
            <p:ph type="title"/>
          </p:nvPr>
        </p:nvSpPr>
        <p:spPr>
          <a:xfrm>
            <a:off x="457200" y="205979"/>
            <a:ext cx="8229600" cy="857250"/>
          </a:xfrm>
        </p:spPr>
        <p:txBody>
          <a:bodyPr>
            <a:noAutofit/>
          </a:bodyPr>
          <a:lstStyle/>
          <a:p>
            <a:r>
              <a:rPr lang="en-AU" sz="3200" b="1" dirty="0"/>
              <a:t>Trade-offs between persistence and expected number of species conserved</a:t>
            </a:r>
          </a:p>
        </p:txBody>
      </p:sp>
    </p:spTree>
    <p:extLst>
      <p:ext uri="{BB962C8B-B14F-4D97-AF65-F5344CB8AC3E}">
        <p14:creationId xmlns:p14="http://schemas.microsoft.com/office/powerpoint/2010/main" val="327634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1514986" y="1251029"/>
            <a:ext cx="0" cy="26184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514986" y="3859755"/>
            <a:ext cx="4612214" cy="1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1997367" y="396581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2000</a:t>
            </a:r>
          </a:p>
        </p:txBody>
      </p:sp>
      <p:sp>
        <p:nvSpPr>
          <p:cNvPr id="68" name="TextBox 67"/>
          <p:cNvSpPr txBox="1"/>
          <p:nvPr/>
        </p:nvSpPr>
        <p:spPr>
          <a:xfrm>
            <a:off x="5543359" y="3965810"/>
            <a:ext cx="12853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Future</a:t>
            </a:r>
          </a:p>
        </p:txBody>
      </p:sp>
      <p:cxnSp>
        <p:nvCxnSpPr>
          <p:cNvPr id="2052" name="Straight Connector 2051"/>
          <p:cNvCxnSpPr/>
          <p:nvPr/>
        </p:nvCxnSpPr>
        <p:spPr>
          <a:xfrm>
            <a:off x="2541944" y="3861135"/>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52472" y="3859756"/>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50267" y="2298638"/>
            <a:ext cx="1882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Biodiversity</a:t>
            </a:r>
          </a:p>
        </p:txBody>
      </p:sp>
      <p:sp>
        <p:nvSpPr>
          <p:cNvPr id="19" name="Right Arrow 18"/>
          <p:cNvSpPr/>
          <p:nvPr/>
        </p:nvSpPr>
        <p:spPr>
          <a:xfrm rot="16200000">
            <a:off x="446222" y="1529909"/>
            <a:ext cx="110918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ight Arrow 31"/>
          <p:cNvSpPr/>
          <p:nvPr/>
        </p:nvSpPr>
        <p:spPr>
          <a:xfrm rot="5400000">
            <a:off x="405111" y="2988338"/>
            <a:ext cx="119140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Freeform 33"/>
          <p:cNvSpPr/>
          <p:nvPr/>
        </p:nvSpPr>
        <p:spPr>
          <a:xfrm>
            <a:off x="2971687" y="1682613"/>
            <a:ext cx="3155514" cy="898539"/>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 name="Group 8"/>
          <p:cNvGrpSpPr/>
          <p:nvPr/>
        </p:nvGrpSpPr>
        <p:grpSpPr>
          <a:xfrm>
            <a:off x="5703990" y="1215803"/>
            <a:ext cx="3162919" cy="2636632"/>
            <a:chOff x="5703990" y="1215803"/>
            <a:chExt cx="2879999" cy="2636632"/>
          </a:xfrm>
        </p:grpSpPr>
        <p:sp>
          <p:nvSpPr>
            <p:cNvPr id="37" name="TextBox 36"/>
            <p:cNvSpPr txBox="1"/>
            <p:nvPr/>
          </p:nvSpPr>
          <p:spPr>
            <a:xfrm>
              <a:off x="7139271" y="3267660"/>
              <a:ext cx="18473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TextBox 48"/>
            <p:cNvSpPr txBox="1"/>
            <p:nvPr/>
          </p:nvSpPr>
          <p:spPr>
            <a:xfrm>
              <a:off x="5703990" y="1215803"/>
              <a:ext cx="287999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How do we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bend the curve ?</a:t>
              </a:r>
            </a:p>
          </p:txBody>
        </p:sp>
      </p:grpSp>
      <p:sp>
        <p:nvSpPr>
          <p:cNvPr id="5" name="TextBox 4"/>
          <p:cNvSpPr txBox="1"/>
          <p:nvPr/>
        </p:nvSpPr>
        <p:spPr>
          <a:xfrm>
            <a:off x="2409769" y="662804"/>
            <a:ext cx="10814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Now</a:t>
            </a:r>
          </a:p>
        </p:txBody>
      </p:sp>
      <p:sp>
        <p:nvSpPr>
          <p:cNvPr id="2" name="Up Arrow 1"/>
          <p:cNvSpPr/>
          <p:nvPr/>
        </p:nvSpPr>
        <p:spPr>
          <a:xfrm>
            <a:off x="5200605" y="2017449"/>
            <a:ext cx="698400" cy="122331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p:cNvSpPr txBox="1"/>
          <p:nvPr/>
        </p:nvSpPr>
        <p:spPr>
          <a:xfrm>
            <a:off x="6253230" y="3267660"/>
            <a:ext cx="195681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1" u="none" strike="noStrike" kern="1200" cap="none" spc="0" normalizeH="0" baseline="0" noProof="0" dirty="0">
                <a:ln>
                  <a:noFill/>
                </a:ln>
                <a:solidFill>
                  <a:prstClr val="white"/>
                </a:solidFill>
                <a:effectLst/>
                <a:uLnTx/>
                <a:uFillTx/>
                <a:latin typeface="Calibri"/>
                <a:ea typeface="+mn-ea"/>
                <a:cs typeface="+mn-cs"/>
              </a:rPr>
              <a:t>Status quo</a:t>
            </a:r>
          </a:p>
        </p:txBody>
      </p:sp>
      <p:sp>
        <p:nvSpPr>
          <p:cNvPr id="21" name="Freeform 20"/>
          <p:cNvSpPr/>
          <p:nvPr/>
        </p:nvSpPr>
        <p:spPr>
          <a:xfrm>
            <a:off x="2971687" y="2581153"/>
            <a:ext cx="3131980" cy="1013467"/>
          </a:xfrm>
          <a:custGeom>
            <a:avLst/>
            <a:gdLst>
              <a:gd name="connsiteX0" fmla="*/ 0 w 3599727"/>
              <a:gd name="connsiteY0" fmla="*/ 0 h 1099595"/>
              <a:gd name="connsiteX1" fmla="*/ 1921398 w 3599727"/>
              <a:gd name="connsiteY1" fmla="*/ 879676 h 1099595"/>
              <a:gd name="connsiteX2" fmla="*/ 3599727 w 3599727"/>
              <a:gd name="connsiteY2" fmla="*/ 1099595 h 1099595"/>
            </a:gdLst>
            <a:ahLst/>
            <a:cxnLst>
              <a:cxn ang="0">
                <a:pos x="connsiteX0" y="connsiteY0"/>
              </a:cxn>
              <a:cxn ang="0">
                <a:pos x="connsiteX1" y="connsiteY1"/>
              </a:cxn>
              <a:cxn ang="0">
                <a:pos x="connsiteX2" y="connsiteY2"/>
              </a:cxn>
            </a:cxnLst>
            <a:rect l="l" t="t" r="r" b="b"/>
            <a:pathLst>
              <a:path w="3599727" h="1099595">
                <a:moveTo>
                  <a:pt x="0" y="0"/>
                </a:moveTo>
                <a:cubicBezTo>
                  <a:pt x="660722" y="348205"/>
                  <a:pt x="1321444" y="696410"/>
                  <a:pt x="1921398" y="879676"/>
                </a:cubicBezTo>
                <a:cubicBezTo>
                  <a:pt x="2521353" y="1062942"/>
                  <a:pt x="3060540" y="1081268"/>
                  <a:pt x="3599727" y="1099595"/>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Freeform 22"/>
          <p:cNvSpPr/>
          <p:nvPr/>
        </p:nvSpPr>
        <p:spPr>
          <a:xfrm>
            <a:off x="1663748" y="1805649"/>
            <a:ext cx="1307940" cy="775503"/>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048" name="Straight Connector 2047"/>
          <p:cNvCxnSpPr/>
          <p:nvPr/>
        </p:nvCxnSpPr>
        <p:spPr>
          <a:xfrm>
            <a:off x="2950495" y="1251029"/>
            <a:ext cx="37339" cy="261843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616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325608" y="1270469"/>
            <a:ext cx="3627892" cy="3661798"/>
            <a:chOff x="5325608" y="1270469"/>
            <a:chExt cx="3627892" cy="3661798"/>
          </a:xfrm>
        </p:grpSpPr>
        <p:pic>
          <p:nvPicPr>
            <p:cNvPr id="4" name="Picture 3"/>
            <p:cNvPicPr>
              <a:picLocks noChangeAspect="1"/>
            </p:cNvPicPr>
            <p:nvPr/>
          </p:nvPicPr>
          <p:blipFill rotWithShape="1">
            <a:blip r:embed="rId2"/>
            <a:srcRect l="51333" t="18185" r="13000" b="17815"/>
            <a:stretch/>
          </p:blipFill>
          <p:spPr>
            <a:xfrm>
              <a:off x="5325608" y="1270469"/>
              <a:ext cx="3627892" cy="3661798"/>
            </a:xfrm>
            <a:prstGeom prst="rect">
              <a:avLst/>
            </a:prstGeom>
          </p:spPr>
        </p:pic>
        <p:sp>
          <p:nvSpPr>
            <p:cNvPr id="6" name="Rectangle 5"/>
            <p:cNvSpPr/>
            <p:nvPr/>
          </p:nvSpPr>
          <p:spPr>
            <a:xfrm>
              <a:off x="8589818" y="1357745"/>
              <a:ext cx="9698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8281092" y="2401916"/>
              <a:ext cx="1466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207778" y="2051312"/>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8281092" y="2937856"/>
              <a:ext cx="1466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928032" y="3577936"/>
              <a:ext cx="2990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004232" y="3835400"/>
              <a:ext cx="146628" cy="883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8560319" y="1653918"/>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8275347" y="1645666"/>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8321040" y="1659144"/>
              <a:ext cx="45719" cy="45719"/>
            </a:xfrm>
            <a:prstGeom prst="ellipse">
              <a:avLst/>
            </a:prstGeom>
            <a:solidFill>
              <a:srgbClr val="ED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p:cNvCxnSpPr/>
            <p:nvPr/>
          </p:nvCxnSpPr>
          <p:spPr>
            <a:xfrm flipV="1">
              <a:off x="8207778" y="1684020"/>
              <a:ext cx="136122" cy="243840"/>
            </a:xfrm>
            <a:prstGeom prst="line">
              <a:avLst/>
            </a:prstGeom>
            <a:ln>
              <a:solidFill>
                <a:srgbClr val="EDEEE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343900" y="1645666"/>
              <a:ext cx="131069" cy="36338"/>
            </a:xfrm>
            <a:prstGeom prst="line">
              <a:avLst/>
            </a:prstGeom>
            <a:ln>
              <a:solidFill>
                <a:srgbClr val="EDEEEF"/>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186980" y="1415890"/>
            <a:ext cx="5030418" cy="2246769"/>
          </a:xfrm>
          <a:prstGeom prst="rect">
            <a:avLst/>
          </a:prstGeom>
          <a:noFill/>
        </p:spPr>
        <p:txBody>
          <a:bodyPr wrap="square" rtlCol="0">
            <a:spAutoFit/>
          </a:bodyPr>
          <a:lstStyle/>
          <a:p>
            <a:pPr marL="285750" indent="-285750">
              <a:buFont typeface="Arial" panose="020B0604020202020204" pitchFamily="34" charset="0"/>
              <a:buChar char="•"/>
            </a:pPr>
            <a:r>
              <a:rPr lang="en-AU" sz="2800" dirty="0"/>
              <a:t>If target level of persistence is optimized, then we can maximize the overall expected number of species that are likely to persist</a:t>
            </a:r>
          </a:p>
        </p:txBody>
      </p:sp>
      <p:sp>
        <p:nvSpPr>
          <p:cNvPr id="27" name="Rectangle 26"/>
          <p:cNvSpPr/>
          <p:nvPr/>
        </p:nvSpPr>
        <p:spPr>
          <a:xfrm>
            <a:off x="7948814" y="3896012"/>
            <a:ext cx="222828" cy="16002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8204892" y="2218983"/>
            <a:ext cx="222828" cy="16002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232485" y="2511949"/>
            <a:ext cx="222828" cy="16002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8219093" y="3058211"/>
            <a:ext cx="222828" cy="16002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948814" y="3702627"/>
            <a:ext cx="222828" cy="16002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8215398" y="1753914"/>
            <a:ext cx="222828" cy="16002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514253" y="1464383"/>
            <a:ext cx="222828" cy="16002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Box 33"/>
          <p:cNvSpPr txBox="1"/>
          <p:nvPr/>
        </p:nvSpPr>
        <p:spPr>
          <a:xfrm>
            <a:off x="6380" y="4778378"/>
            <a:ext cx="5185878" cy="307777"/>
          </a:xfrm>
          <a:prstGeom prst="rect">
            <a:avLst/>
          </a:prstGeom>
          <a:noFill/>
        </p:spPr>
        <p:txBody>
          <a:bodyPr wrap="square" rtlCol="0">
            <a:spAutoFit/>
          </a:bodyPr>
          <a:lstStyle/>
          <a:p>
            <a:r>
              <a:rPr lang="en-AU" sz="1400" dirty="0"/>
              <a:t>Di </a:t>
            </a:r>
            <a:r>
              <a:rPr lang="en-AU" sz="1400" dirty="0" err="1"/>
              <a:t>Fonzo</a:t>
            </a:r>
            <a:r>
              <a:rPr lang="en-AU" sz="1400" dirty="0"/>
              <a:t> et al. (2015) Cons Lett, DOI:10.1111/conl.12179</a:t>
            </a:r>
          </a:p>
        </p:txBody>
      </p:sp>
      <p:sp>
        <p:nvSpPr>
          <p:cNvPr id="36" name="Title 1"/>
          <p:cNvSpPr>
            <a:spLocks noGrp="1"/>
          </p:cNvSpPr>
          <p:nvPr>
            <p:ph type="title"/>
          </p:nvPr>
        </p:nvSpPr>
        <p:spPr>
          <a:xfrm>
            <a:off x="457200" y="205979"/>
            <a:ext cx="8229600" cy="857250"/>
          </a:xfrm>
        </p:spPr>
        <p:txBody>
          <a:bodyPr>
            <a:noAutofit/>
          </a:bodyPr>
          <a:lstStyle/>
          <a:p>
            <a:r>
              <a:rPr lang="en-AU" sz="3200" b="1" dirty="0"/>
              <a:t>Trade-offs between persistence and expected number of species conserved</a:t>
            </a:r>
          </a:p>
        </p:txBody>
      </p:sp>
    </p:spTree>
    <p:extLst>
      <p:ext uri="{BB962C8B-B14F-4D97-AF65-F5344CB8AC3E}">
        <p14:creationId xmlns:p14="http://schemas.microsoft.com/office/powerpoint/2010/main" val="1334170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325608" y="1270469"/>
            <a:ext cx="3627892" cy="3661798"/>
            <a:chOff x="5325608" y="1270469"/>
            <a:chExt cx="3627892" cy="3661798"/>
          </a:xfrm>
        </p:grpSpPr>
        <p:pic>
          <p:nvPicPr>
            <p:cNvPr id="4" name="Picture 3"/>
            <p:cNvPicPr>
              <a:picLocks noChangeAspect="1"/>
            </p:cNvPicPr>
            <p:nvPr/>
          </p:nvPicPr>
          <p:blipFill rotWithShape="1">
            <a:blip r:embed="rId2"/>
            <a:srcRect l="51333" t="18185" r="13000" b="17815"/>
            <a:stretch/>
          </p:blipFill>
          <p:spPr>
            <a:xfrm>
              <a:off x="5325608" y="1270469"/>
              <a:ext cx="3627892" cy="3661798"/>
            </a:xfrm>
            <a:prstGeom prst="rect">
              <a:avLst/>
            </a:prstGeom>
          </p:spPr>
        </p:pic>
        <p:sp>
          <p:nvSpPr>
            <p:cNvPr id="6" name="Rectangle 5"/>
            <p:cNvSpPr/>
            <p:nvPr/>
          </p:nvSpPr>
          <p:spPr>
            <a:xfrm>
              <a:off x="8589818" y="1357745"/>
              <a:ext cx="9698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8281092" y="2401916"/>
              <a:ext cx="1466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207778" y="2051312"/>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8281092" y="2937856"/>
              <a:ext cx="1466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928032" y="3577936"/>
              <a:ext cx="299028"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004232" y="3835400"/>
              <a:ext cx="146628" cy="883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8560319" y="1653918"/>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8275347" y="1645666"/>
              <a:ext cx="176762" cy="138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8321040" y="1659144"/>
              <a:ext cx="45719" cy="45719"/>
            </a:xfrm>
            <a:prstGeom prst="ellipse">
              <a:avLst/>
            </a:prstGeom>
            <a:solidFill>
              <a:srgbClr val="ED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p:cNvCxnSpPr/>
            <p:nvPr/>
          </p:nvCxnSpPr>
          <p:spPr>
            <a:xfrm flipV="1">
              <a:off x="8207778" y="1684020"/>
              <a:ext cx="136122" cy="243840"/>
            </a:xfrm>
            <a:prstGeom prst="line">
              <a:avLst/>
            </a:prstGeom>
            <a:ln>
              <a:solidFill>
                <a:srgbClr val="EDEEE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343900" y="1645666"/>
              <a:ext cx="131069" cy="36338"/>
            </a:xfrm>
            <a:prstGeom prst="line">
              <a:avLst/>
            </a:prstGeom>
            <a:ln>
              <a:solidFill>
                <a:srgbClr val="EDEEEF"/>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186980" y="1415890"/>
            <a:ext cx="5030418" cy="2246769"/>
          </a:xfrm>
          <a:prstGeom prst="rect">
            <a:avLst/>
          </a:prstGeom>
          <a:noFill/>
        </p:spPr>
        <p:txBody>
          <a:bodyPr wrap="square" rtlCol="0">
            <a:spAutoFit/>
          </a:bodyPr>
          <a:lstStyle/>
          <a:p>
            <a:pPr marL="285750" indent="-285750">
              <a:buFont typeface="Arial" panose="020B0604020202020204" pitchFamily="34" charset="0"/>
              <a:buChar char="•"/>
            </a:pPr>
            <a:r>
              <a:rPr lang="en-AU" sz="2800" dirty="0"/>
              <a:t>The target level of persistence that results in the greatest overall number of species persisting into the future depends on available funding</a:t>
            </a:r>
          </a:p>
        </p:txBody>
      </p:sp>
      <p:sp>
        <p:nvSpPr>
          <p:cNvPr id="27" name="Rectangle 26"/>
          <p:cNvSpPr/>
          <p:nvPr/>
        </p:nvSpPr>
        <p:spPr>
          <a:xfrm>
            <a:off x="7948814" y="3896012"/>
            <a:ext cx="222828" cy="160026"/>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514253" y="1464383"/>
            <a:ext cx="222828" cy="160026"/>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Box 33"/>
          <p:cNvSpPr txBox="1"/>
          <p:nvPr/>
        </p:nvSpPr>
        <p:spPr>
          <a:xfrm>
            <a:off x="6380" y="4778378"/>
            <a:ext cx="5185878" cy="307777"/>
          </a:xfrm>
          <a:prstGeom prst="rect">
            <a:avLst/>
          </a:prstGeom>
          <a:noFill/>
        </p:spPr>
        <p:txBody>
          <a:bodyPr wrap="square" rtlCol="0">
            <a:spAutoFit/>
          </a:bodyPr>
          <a:lstStyle/>
          <a:p>
            <a:r>
              <a:rPr lang="en-AU" sz="1400" dirty="0"/>
              <a:t>Di </a:t>
            </a:r>
            <a:r>
              <a:rPr lang="en-AU" sz="1400" dirty="0" err="1"/>
              <a:t>Fonzo</a:t>
            </a:r>
            <a:r>
              <a:rPr lang="en-AU" sz="1400" dirty="0"/>
              <a:t> et al. (2015) Cons Lett, DOI:10.1111/conl.12179</a:t>
            </a:r>
          </a:p>
        </p:txBody>
      </p:sp>
      <p:cxnSp>
        <p:nvCxnSpPr>
          <p:cNvPr id="5" name="Straight Arrow Connector 4"/>
          <p:cNvCxnSpPr/>
          <p:nvPr/>
        </p:nvCxnSpPr>
        <p:spPr>
          <a:xfrm>
            <a:off x="8150860" y="2937856"/>
            <a:ext cx="438958"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ph type="title"/>
          </p:nvPr>
        </p:nvSpPr>
        <p:spPr>
          <a:xfrm>
            <a:off x="457200" y="205979"/>
            <a:ext cx="8229600" cy="857250"/>
          </a:xfrm>
        </p:spPr>
        <p:txBody>
          <a:bodyPr>
            <a:noAutofit/>
          </a:bodyPr>
          <a:lstStyle/>
          <a:p>
            <a:r>
              <a:rPr lang="en-AU" sz="3200" b="1" dirty="0"/>
              <a:t>Trade-offs between persistence and expected number of species conserved</a:t>
            </a:r>
          </a:p>
        </p:txBody>
      </p:sp>
      <p:cxnSp>
        <p:nvCxnSpPr>
          <p:cNvPr id="24" name="Straight Connector 23"/>
          <p:cNvCxnSpPr>
            <a:stCxn id="11" idx="0"/>
          </p:cNvCxnSpPr>
          <p:nvPr/>
        </p:nvCxnSpPr>
        <p:spPr>
          <a:xfrm flipV="1">
            <a:off x="8077546" y="1496291"/>
            <a:ext cx="0" cy="2339109"/>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14" idx="0"/>
          </p:cNvCxnSpPr>
          <p:nvPr/>
        </p:nvCxnSpPr>
        <p:spPr>
          <a:xfrm flipV="1">
            <a:off x="8648700" y="1653918"/>
            <a:ext cx="0" cy="2712342"/>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7" idx="2"/>
          </p:cNvCxnSpPr>
          <p:nvPr/>
        </p:nvCxnSpPr>
        <p:spPr>
          <a:xfrm flipV="1">
            <a:off x="8060228" y="4056038"/>
            <a:ext cx="0" cy="310222"/>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030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C86B-1751-5945-5332-86C7AEC646D0}"/>
              </a:ext>
            </a:extLst>
          </p:cNvPr>
          <p:cNvSpPr>
            <a:spLocks noGrp="1"/>
          </p:cNvSpPr>
          <p:nvPr>
            <p:ph type="title"/>
          </p:nvPr>
        </p:nvSpPr>
        <p:spPr>
          <a:xfrm>
            <a:off x="457200" y="205978"/>
            <a:ext cx="8229600" cy="4010421"/>
          </a:xfrm>
        </p:spPr>
        <p:txBody>
          <a:bodyPr>
            <a:normAutofit/>
          </a:bodyPr>
          <a:lstStyle/>
          <a:p>
            <a:r>
              <a:rPr lang="en-AU" b="1" dirty="0"/>
              <a:t>How has project prioritization has been used for </a:t>
            </a:r>
            <a:br>
              <a:rPr lang="en-AU" b="1" dirty="0"/>
            </a:br>
            <a:r>
              <a:rPr lang="en-AU" b="1" dirty="0"/>
              <a:t>real world decision making?</a:t>
            </a:r>
          </a:p>
        </p:txBody>
      </p:sp>
    </p:spTree>
    <p:extLst>
      <p:ext uri="{BB962C8B-B14F-4D97-AF65-F5344CB8AC3E}">
        <p14:creationId xmlns:p14="http://schemas.microsoft.com/office/powerpoint/2010/main" val="195403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163"/>
            <a:ext cx="5613722" cy="857250"/>
          </a:xfrm>
        </p:spPr>
        <p:txBody>
          <a:bodyPr>
            <a:normAutofit fontScale="90000"/>
          </a:bodyPr>
          <a:lstStyle/>
          <a:p>
            <a:pPr fontAlgn="base"/>
            <a:r>
              <a:rPr lang="en-AU" sz="3600" dirty="0"/>
              <a:t>Threatened Species Strategy</a:t>
            </a:r>
          </a:p>
        </p:txBody>
      </p:sp>
      <p:pic>
        <p:nvPicPr>
          <p:cNvPr id="11266" name="Picture 2" descr="New Zealand's Threatened Species Strategy draft for consultation cov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746" y="85866"/>
            <a:ext cx="3297465" cy="4661418"/>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112853" y="984571"/>
            <a:ext cx="5388016" cy="3394472"/>
          </a:xfrm>
        </p:spPr>
        <p:txBody>
          <a:bodyPr>
            <a:normAutofit fontScale="62500" lnSpcReduction="20000"/>
          </a:bodyPr>
          <a:lstStyle/>
          <a:p>
            <a:pPr fontAlgn="base"/>
            <a:r>
              <a:rPr lang="en-AU" dirty="0"/>
              <a:t>“Manage 500 species for protection by 2025 – a 40% increase on today – and 600 species for protection by 2030.”</a:t>
            </a:r>
          </a:p>
          <a:p>
            <a:pPr fontAlgn="base"/>
            <a:r>
              <a:rPr lang="en-AU" b="1" u="sng" dirty="0"/>
              <a:t>“Enhance the populations of 150 prioritised threatened and at risk species by 2025.”</a:t>
            </a:r>
          </a:p>
          <a:p>
            <a:pPr fontAlgn="base"/>
            <a:r>
              <a:rPr lang="en-AU" dirty="0"/>
              <a:t>“Integrate </a:t>
            </a:r>
            <a:r>
              <a:rPr lang="en-AU" dirty="0" err="1"/>
              <a:t>Te</a:t>
            </a:r>
            <a:r>
              <a:rPr lang="en-AU" dirty="0"/>
              <a:t> </a:t>
            </a:r>
            <a:r>
              <a:rPr lang="en-AU" dirty="0" err="1"/>
              <a:t>Ao</a:t>
            </a:r>
            <a:r>
              <a:rPr lang="en-AU" dirty="0"/>
              <a:t> Māori (the Māori world view) and </a:t>
            </a:r>
            <a:r>
              <a:rPr lang="en-AU" dirty="0" err="1"/>
              <a:t>mātauranga</a:t>
            </a:r>
            <a:r>
              <a:rPr lang="en-AU" dirty="0"/>
              <a:t> Māori (Māori knowledge) into species recovery programmes by 2025.”</a:t>
            </a:r>
          </a:p>
          <a:p>
            <a:pPr fontAlgn="base"/>
            <a:r>
              <a:rPr lang="en-AU" dirty="0"/>
              <a:t>“Support research, particularly through the National Science Challenges, that helps us to better understand data deficient species.”</a:t>
            </a:r>
          </a:p>
          <a:p>
            <a:endParaRPr lang="en-AU" dirty="0"/>
          </a:p>
        </p:txBody>
      </p:sp>
      <p:sp>
        <p:nvSpPr>
          <p:cNvPr id="7" name="Rectangle 6"/>
          <p:cNvSpPr/>
          <p:nvPr/>
        </p:nvSpPr>
        <p:spPr>
          <a:xfrm>
            <a:off x="306730" y="4869728"/>
            <a:ext cx="9253960" cy="253916"/>
          </a:xfrm>
          <a:prstGeom prst="rect">
            <a:avLst/>
          </a:prstGeom>
        </p:spPr>
        <p:txBody>
          <a:bodyPr wrap="square">
            <a:spAutoFit/>
          </a:bodyPr>
          <a:lstStyle/>
          <a:p>
            <a:r>
              <a:rPr lang="en-AU" sz="1050" dirty="0"/>
              <a:t>https://www.doc.govt.nz/get-involved/have-your-say/all-consultations/2017/draft-threatened-species-strategy-consultation/draft-threatened-species-strategy/</a:t>
            </a:r>
          </a:p>
        </p:txBody>
      </p:sp>
    </p:spTree>
    <p:extLst>
      <p:ext uri="{BB962C8B-B14F-4D97-AF65-F5344CB8AC3E}">
        <p14:creationId xmlns:p14="http://schemas.microsoft.com/office/powerpoint/2010/main" val="949166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730" y="205979"/>
            <a:ext cx="5538486" cy="857250"/>
          </a:xfrm>
        </p:spPr>
        <p:txBody>
          <a:bodyPr>
            <a:normAutofit fontScale="90000"/>
          </a:bodyPr>
          <a:lstStyle/>
          <a:p>
            <a:pPr fontAlgn="base"/>
            <a:r>
              <a:rPr lang="en-AU" sz="3600" dirty="0"/>
              <a:t>Threatened Species Strategy</a:t>
            </a:r>
          </a:p>
        </p:txBody>
      </p:sp>
      <p:sp>
        <p:nvSpPr>
          <p:cNvPr id="3" name="Content Placeholder 2"/>
          <p:cNvSpPr>
            <a:spLocks noGrp="1"/>
          </p:cNvSpPr>
          <p:nvPr>
            <p:ph idx="1"/>
          </p:nvPr>
        </p:nvSpPr>
        <p:spPr>
          <a:xfrm>
            <a:off x="121535" y="1200151"/>
            <a:ext cx="5837305" cy="3394472"/>
          </a:xfrm>
        </p:spPr>
        <p:txBody>
          <a:bodyPr>
            <a:normAutofit fontScale="62500" lnSpcReduction="20000"/>
          </a:bodyPr>
          <a:lstStyle/>
          <a:p>
            <a:pPr marL="0" indent="0">
              <a:buNone/>
            </a:pPr>
            <a:r>
              <a:rPr lang="en-AU" dirty="0"/>
              <a:t>“We start by assuming that all candidate threatened species are included in the list and are therefore ‘secure’. We then deselect each species in turn, testing the effect against genera, families, and orders. Each taxon is then assigned a representative score (R) weighted by conservation status and rate of decline. The taxon with the lowest score is assigned the lowest rank and removed from the list. The process is repeated until all taxa are removed in an order that optimises taxonomic security. Socially important taxa are assigned a high weighting to ensure that they are removed last.”</a:t>
            </a:r>
          </a:p>
        </p:txBody>
      </p:sp>
      <p:sp>
        <p:nvSpPr>
          <p:cNvPr id="4" name="Rectangle 3"/>
          <p:cNvSpPr/>
          <p:nvPr/>
        </p:nvSpPr>
        <p:spPr>
          <a:xfrm>
            <a:off x="121535" y="4820667"/>
            <a:ext cx="8918294" cy="246221"/>
          </a:xfrm>
          <a:prstGeom prst="rect">
            <a:avLst/>
          </a:prstGeom>
        </p:spPr>
        <p:txBody>
          <a:bodyPr wrap="square">
            <a:spAutoFit/>
          </a:bodyPr>
          <a:lstStyle/>
          <a:p>
            <a:r>
              <a:rPr lang="en-AU" sz="1000" dirty="0"/>
              <a:t>https://www.doc.govt.nz/get-involved/have-your-say/all-consultations/2017/draft-threatened-species-strategy-consultation/threatened-species-strategy-algorithm/</a:t>
            </a:r>
          </a:p>
        </p:txBody>
      </p:sp>
      <p:pic>
        <p:nvPicPr>
          <p:cNvPr id="11266" name="Picture 2" descr="New Zealand's Threatened Species Strategy draft for consultation cov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755" y="544010"/>
            <a:ext cx="2753456" cy="3892387"/>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73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1" y="92598"/>
            <a:ext cx="8993529" cy="857250"/>
          </a:xfrm>
        </p:spPr>
        <p:txBody>
          <a:bodyPr>
            <a:noAutofit/>
          </a:bodyPr>
          <a:lstStyle/>
          <a:p>
            <a:r>
              <a:rPr lang="en-AU" sz="3200" b="1" dirty="0"/>
              <a:t>“Noah’s Ark” framing is </a:t>
            </a:r>
            <a:br>
              <a:rPr lang="en-AU" sz="3200" b="1" dirty="0"/>
            </a:br>
            <a:r>
              <a:rPr lang="en-AU" sz="3200" b="1" dirty="0"/>
              <a:t>misleading and melodramatic</a:t>
            </a:r>
          </a:p>
        </p:txBody>
      </p:sp>
      <p:sp>
        <p:nvSpPr>
          <p:cNvPr id="5" name="Content Placeholder 4"/>
          <p:cNvSpPr>
            <a:spLocks noGrp="1"/>
          </p:cNvSpPr>
          <p:nvPr>
            <p:ph idx="1"/>
          </p:nvPr>
        </p:nvSpPr>
        <p:spPr>
          <a:xfrm>
            <a:off x="237281" y="1238492"/>
            <a:ext cx="3894881" cy="3527852"/>
          </a:xfrm>
        </p:spPr>
        <p:txBody>
          <a:bodyPr>
            <a:noAutofit/>
          </a:bodyPr>
          <a:lstStyle/>
          <a:p>
            <a:r>
              <a:rPr lang="en-AU" sz="2000" u="sng" dirty="0"/>
              <a:t>Prioritizing projects</a:t>
            </a:r>
            <a:r>
              <a:rPr lang="en-AU" sz="2000" dirty="0"/>
              <a:t> is about </a:t>
            </a:r>
            <a:r>
              <a:rPr lang="en-AU" sz="2000" u="sng" dirty="0"/>
              <a:t>allocating funds</a:t>
            </a:r>
            <a:r>
              <a:rPr lang="en-AU" sz="2000" dirty="0"/>
              <a:t> to implement </a:t>
            </a:r>
            <a:r>
              <a:rPr lang="en-AU" sz="2000" u="sng" dirty="0"/>
              <a:t>actions</a:t>
            </a:r>
            <a:r>
              <a:rPr lang="en-AU" sz="2000" dirty="0"/>
              <a:t> to achieve </a:t>
            </a:r>
            <a:r>
              <a:rPr lang="en-AU" sz="2000" u="sng" dirty="0"/>
              <a:t>objectives</a:t>
            </a:r>
            <a:r>
              <a:rPr lang="en-AU" sz="2000" dirty="0"/>
              <a:t>. </a:t>
            </a:r>
          </a:p>
          <a:p>
            <a:pPr marL="0" indent="0">
              <a:buNone/>
            </a:pPr>
            <a:endParaRPr lang="en-AU" sz="2000" dirty="0"/>
          </a:p>
          <a:p>
            <a:r>
              <a:rPr lang="en-AU" sz="2000" dirty="0"/>
              <a:t>Prioritizations change depending on these factors</a:t>
            </a:r>
          </a:p>
          <a:p>
            <a:endParaRPr lang="en-AU" sz="2000" u="sng" dirty="0"/>
          </a:p>
          <a:p>
            <a:r>
              <a:rPr lang="en-AU" sz="2000" dirty="0"/>
              <a:t>If available funding was high enough, then the prioritization would select all projects</a:t>
            </a:r>
          </a:p>
        </p:txBody>
      </p:sp>
      <p:pic>
        <p:nvPicPr>
          <p:cNvPr id="4" name="Picture 2" descr="In 'The ark and the algorithm', Stuff's Charlie Mitchell examines how we decide which endangered species to s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38492"/>
            <a:ext cx="4235335" cy="23801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44621" y="3701296"/>
            <a:ext cx="4062714" cy="1200329"/>
          </a:xfrm>
          <a:prstGeom prst="rect">
            <a:avLst/>
          </a:prstGeom>
          <a:noFill/>
        </p:spPr>
        <p:txBody>
          <a:bodyPr wrap="square" rtlCol="0">
            <a:spAutoFit/>
          </a:bodyPr>
          <a:lstStyle/>
          <a:p>
            <a:r>
              <a:rPr lang="en-AU" b="1" i="1" dirty="0"/>
              <a:t>“[….] New Zealand is on the forefront of making choices around a tough question that has echoes of Noah's Ark: Which species most deserve to survive?”</a:t>
            </a:r>
          </a:p>
        </p:txBody>
      </p:sp>
      <p:sp>
        <p:nvSpPr>
          <p:cNvPr id="8" name="Rectangle 7"/>
          <p:cNvSpPr/>
          <p:nvPr/>
        </p:nvSpPr>
        <p:spPr>
          <a:xfrm>
            <a:off x="0" y="4742407"/>
            <a:ext cx="5295418" cy="338554"/>
          </a:xfrm>
          <a:prstGeom prst="rect">
            <a:avLst/>
          </a:prstGeom>
        </p:spPr>
        <p:txBody>
          <a:bodyPr wrap="square">
            <a:spAutoFit/>
          </a:bodyPr>
          <a:lstStyle/>
          <a:p>
            <a:r>
              <a:rPr lang="en-AU" sz="800" dirty="0"/>
              <a:t>https://www.stuff.co.nz/environment/103568532/the-ark-the-algorithm-and-our-conservation-conundrum</a:t>
            </a:r>
          </a:p>
          <a:p>
            <a:r>
              <a:rPr lang="en-AU" sz="800" dirty="0"/>
              <a:t>https://www.stuff.co.nz/environment/105385528/how-do-we-decide-which-endangered-species-to-save</a:t>
            </a:r>
          </a:p>
        </p:txBody>
      </p:sp>
    </p:spTree>
    <p:extLst>
      <p:ext uri="{BB962C8B-B14F-4D97-AF65-F5344CB8AC3E}">
        <p14:creationId xmlns:p14="http://schemas.microsoft.com/office/powerpoint/2010/main" val="1293112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69"/>
            <a:ext cx="8229600" cy="835743"/>
          </a:xfrm>
        </p:spPr>
        <p:txBody>
          <a:bodyPr>
            <a:noAutofit/>
          </a:bodyPr>
          <a:lstStyle/>
          <a:p>
            <a:r>
              <a:rPr lang="en-AU" sz="2800" b="1" dirty="0"/>
              <a:t>Ranking is methodologically flawed and </a:t>
            </a:r>
            <a:br>
              <a:rPr lang="en-AU" sz="2800" b="1" dirty="0"/>
            </a:br>
            <a:r>
              <a:rPr lang="en-AU" sz="2800" b="1" dirty="0"/>
              <a:t>distracts from important considerations</a:t>
            </a:r>
          </a:p>
        </p:txBody>
      </p:sp>
      <p:sp>
        <p:nvSpPr>
          <p:cNvPr id="5" name="Content Placeholder 4"/>
          <p:cNvSpPr>
            <a:spLocks noGrp="1"/>
          </p:cNvSpPr>
          <p:nvPr>
            <p:ph idx="1"/>
          </p:nvPr>
        </p:nvSpPr>
        <p:spPr>
          <a:xfrm>
            <a:off x="98385" y="1045700"/>
            <a:ext cx="4473615" cy="4012437"/>
          </a:xfrm>
        </p:spPr>
        <p:txBody>
          <a:bodyPr>
            <a:normAutofit fontScale="77500" lnSpcReduction="20000"/>
          </a:bodyPr>
          <a:lstStyle/>
          <a:p>
            <a:r>
              <a:rPr lang="en-AU" dirty="0"/>
              <a:t>The overall set of projects selected by the prioritization is what is important (akin to principle of complementarity)</a:t>
            </a:r>
          </a:p>
          <a:p>
            <a:endParaRPr lang="en-AU" dirty="0"/>
          </a:p>
          <a:p>
            <a:r>
              <a:rPr lang="en-AU" dirty="0"/>
              <a:t>The rank of projects for individual species distracts from looking at the overall prioritization (unless they directly relate to the conservation objectives)</a:t>
            </a:r>
          </a:p>
        </p:txBody>
      </p:sp>
      <p:pic>
        <p:nvPicPr>
          <p:cNvPr id="3" name="Picture 2"/>
          <p:cNvPicPr>
            <a:picLocks noChangeAspect="1"/>
          </p:cNvPicPr>
          <p:nvPr/>
        </p:nvPicPr>
        <p:blipFill rotWithShape="1">
          <a:blip r:embed="rId2"/>
          <a:srcRect l="24616" t="30481" r="45000" b="38737"/>
          <a:stretch/>
        </p:blipFill>
        <p:spPr>
          <a:xfrm>
            <a:off x="4710896" y="925975"/>
            <a:ext cx="4265418" cy="2430682"/>
          </a:xfrm>
          <a:prstGeom prst="rect">
            <a:avLst/>
          </a:prstGeom>
        </p:spPr>
      </p:pic>
      <p:sp>
        <p:nvSpPr>
          <p:cNvPr id="4" name="TextBox 3"/>
          <p:cNvSpPr txBox="1"/>
          <p:nvPr/>
        </p:nvSpPr>
        <p:spPr>
          <a:xfrm>
            <a:off x="4572000" y="3476382"/>
            <a:ext cx="4487254" cy="1323439"/>
          </a:xfrm>
          <a:prstGeom prst="rect">
            <a:avLst/>
          </a:prstGeom>
          <a:noFill/>
        </p:spPr>
        <p:txBody>
          <a:bodyPr wrap="square" rtlCol="0">
            <a:spAutoFit/>
          </a:bodyPr>
          <a:lstStyle/>
          <a:p>
            <a:pPr algn="ctr"/>
            <a:r>
              <a:rPr lang="en-AU" sz="1600" b="1" i="1" dirty="0"/>
              <a:t>“How did a stinky, ugly plant become a higher priority for protection than the iconic Kauri tree?”</a:t>
            </a:r>
          </a:p>
          <a:p>
            <a:pPr algn="ctr"/>
            <a:endParaRPr lang="en-AU" sz="1600" b="1" i="1" dirty="0"/>
          </a:p>
          <a:p>
            <a:pPr algn="ctr"/>
            <a:r>
              <a:rPr lang="en-AU" sz="1600" b="1" i="1" dirty="0"/>
              <a:t>“Which one is most worthy of our protection? Someone has to decide.</a:t>
            </a:r>
            <a:r>
              <a:rPr lang="en-AU" sz="1600" dirty="0"/>
              <a:t> ”</a:t>
            </a:r>
          </a:p>
        </p:txBody>
      </p:sp>
      <p:sp>
        <p:nvSpPr>
          <p:cNvPr id="7" name="Rectangle 6"/>
          <p:cNvSpPr/>
          <p:nvPr/>
        </p:nvSpPr>
        <p:spPr>
          <a:xfrm>
            <a:off x="0" y="4742407"/>
            <a:ext cx="5295418" cy="338554"/>
          </a:xfrm>
          <a:prstGeom prst="rect">
            <a:avLst/>
          </a:prstGeom>
        </p:spPr>
        <p:txBody>
          <a:bodyPr wrap="square">
            <a:spAutoFit/>
          </a:bodyPr>
          <a:lstStyle/>
          <a:p>
            <a:r>
              <a:rPr lang="en-AU" sz="800" dirty="0"/>
              <a:t>https://www.stuff.co.nz/environment/103568532/the-ark-the-algorithm-and-our-conservation-conundrum</a:t>
            </a:r>
          </a:p>
          <a:p>
            <a:r>
              <a:rPr lang="en-AU" sz="800" dirty="0"/>
              <a:t>https://www.stuff.co.nz/environment/105385528/how-do-we-decide-which-endangered-species-to-save</a:t>
            </a:r>
          </a:p>
        </p:txBody>
      </p:sp>
    </p:spTree>
    <p:extLst>
      <p:ext uri="{BB962C8B-B14F-4D97-AF65-F5344CB8AC3E}">
        <p14:creationId xmlns:p14="http://schemas.microsoft.com/office/powerpoint/2010/main" val="678671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4616" t="30481" r="45000" b="38737"/>
          <a:stretch/>
        </p:blipFill>
        <p:spPr>
          <a:xfrm>
            <a:off x="1180618" y="335666"/>
            <a:ext cx="6782765" cy="3865212"/>
          </a:xfrm>
          <a:prstGeom prst="rect">
            <a:avLst/>
          </a:prstGeom>
        </p:spPr>
      </p:pic>
      <p:sp>
        <p:nvSpPr>
          <p:cNvPr id="7" name="Rectangle 6"/>
          <p:cNvSpPr/>
          <p:nvPr/>
        </p:nvSpPr>
        <p:spPr>
          <a:xfrm>
            <a:off x="0" y="4742407"/>
            <a:ext cx="5295418" cy="338554"/>
          </a:xfrm>
          <a:prstGeom prst="rect">
            <a:avLst/>
          </a:prstGeom>
        </p:spPr>
        <p:txBody>
          <a:bodyPr wrap="square">
            <a:spAutoFit/>
          </a:bodyPr>
          <a:lstStyle/>
          <a:p>
            <a:r>
              <a:rPr lang="en-AU" sz="800" dirty="0"/>
              <a:t>https://www.stuff.co.nz/environment/103568532/the-ark-the-algorithm-and-our-conservation-conundrum</a:t>
            </a:r>
          </a:p>
          <a:p>
            <a:r>
              <a:rPr lang="en-AU" sz="800" dirty="0"/>
              <a:t>https://www.stuff.co.nz/environment/105385528/how-do-we-decide-which-endangered-species-to-save</a:t>
            </a:r>
          </a:p>
        </p:txBody>
      </p:sp>
      <p:sp>
        <p:nvSpPr>
          <p:cNvPr id="14" name="Rounded Rectangular Callout 13"/>
          <p:cNvSpPr/>
          <p:nvPr/>
        </p:nvSpPr>
        <p:spPr>
          <a:xfrm rot="16200000">
            <a:off x="32259" y="551133"/>
            <a:ext cx="2116185" cy="1986188"/>
          </a:xfrm>
          <a:prstGeom prst="wedgeRound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p:cNvSpPr/>
          <p:nvPr/>
        </p:nvSpPr>
        <p:spPr>
          <a:xfrm>
            <a:off x="126358" y="570996"/>
            <a:ext cx="1831694" cy="2031325"/>
          </a:xfrm>
          <a:prstGeom prst="rect">
            <a:avLst/>
          </a:prstGeom>
        </p:spPr>
        <p:txBody>
          <a:bodyPr wrap="square">
            <a:spAutoFit/>
          </a:bodyPr>
          <a:lstStyle/>
          <a:p>
            <a:pPr algn="ctr"/>
            <a:r>
              <a:rPr lang="en-AU" b="1" i="1" dirty="0">
                <a:solidFill>
                  <a:schemeClr val="bg1"/>
                </a:solidFill>
              </a:rPr>
              <a:t>“How did a stinky, ugly plant become a higher priority for protection than the iconic Kauri tree?”</a:t>
            </a:r>
          </a:p>
        </p:txBody>
      </p:sp>
      <p:sp>
        <p:nvSpPr>
          <p:cNvPr id="15" name="Rounded Rectangular Callout 14"/>
          <p:cNvSpPr/>
          <p:nvPr/>
        </p:nvSpPr>
        <p:spPr>
          <a:xfrm rot="5400000">
            <a:off x="7081375" y="500042"/>
            <a:ext cx="2014000" cy="1986188"/>
          </a:xfrm>
          <a:prstGeom prst="wedgeRound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247681" y="771254"/>
            <a:ext cx="1728633" cy="1477328"/>
          </a:xfrm>
          <a:prstGeom prst="rect">
            <a:avLst/>
          </a:prstGeom>
        </p:spPr>
        <p:txBody>
          <a:bodyPr wrap="square">
            <a:spAutoFit/>
          </a:bodyPr>
          <a:lstStyle/>
          <a:p>
            <a:pPr algn="ctr"/>
            <a:r>
              <a:rPr lang="en-AU" b="1" i="1" dirty="0">
                <a:solidFill>
                  <a:schemeClr val="bg1"/>
                </a:solidFill>
              </a:rPr>
              <a:t>“Which one is most worthy of our protection? Someone has to decide.</a:t>
            </a:r>
            <a:r>
              <a:rPr lang="en-AU" dirty="0">
                <a:solidFill>
                  <a:schemeClr val="bg1"/>
                </a:solidFill>
              </a:rPr>
              <a:t> ”</a:t>
            </a:r>
          </a:p>
        </p:txBody>
      </p:sp>
    </p:spTree>
    <p:extLst>
      <p:ext uri="{BB962C8B-B14F-4D97-AF65-F5344CB8AC3E}">
        <p14:creationId xmlns:p14="http://schemas.microsoft.com/office/powerpoint/2010/main" val="850283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742407"/>
            <a:ext cx="5295418" cy="338554"/>
          </a:xfrm>
          <a:prstGeom prst="rect">
            <a:avLst/>
          </a:prstGeom>
        </p:spPr>
        <p:txBody>
          <a:bodyPr wrap="square">
            <a:spAutoFit/>
          </a:bodyPr>
          <a:lstStyle/>
          <a:p>
            <a:r>
              <a:rPr lang="en-AU" sz="800" dirty="0"/>
              <a:t>https://www.stuff.co.nz/environment/103568532/the-ark-the-algorithm-and-our-conservation-conundrum</a:t>
            </a:r>
          </a:p>
          <a:p>
            <a:r>
              <a:rPr lang="en-AU" sz="800" dirty="0"/>
              <a:t>https://www.stuff.co.nz/environment/105385528/how-do-we-decide-which-endangered-species-to-save</a:t>
            </a:r>
          </a:p>
        </p:txBody>
      </p:sp>
      <p:grpSp>
        <p:nvGrpSpPr>
          <p:cNvPr id="28" name="Group 27"/>
          <p:cNvGrpSpPr/>
          <p:nvPr/>
        </p:nvGrpSpPr>
        <p:grpSpPr>
          <a:xfrm>
            <a:off x="1180618" y="335666"/>
            <a:ext cx="6782765" cy="3865212"/>
            <a:chOff x="1400538" y="335666"/>
            <a:chExt cx="6782765" cy="3865212"/>
          </a:xfrm>
        </p:grpSpPr>
        <p:pic>
          <p:nvPicPr>
            <p:cNvPr id="3" name="Picture 2"/>
            <p:cNvPicPr>
              <a:picLocks noChangeAspect="1"/>
            </p:cNvPicPr>
            <p:nvPr/>
          </p:nvPicPr>
          <p:blipFill rotWithShape="1">
            <a:blip r:embed="rId2"/>
            <a:srcRect l="24616" t="30481" r="45000" b="38737"/>
            <a:stretch/>
          </p:blipFill>
          <p:spPr>
            <a:xfrm>
              <a:off x="1400538" y="335666"/>
              <a:ext cx="6782765" cy="3865212"/>
            </a:xfrm>
            <a:prstGeom prst="rect">
              <a:avLst/>
            </a:prstGeom>
          </p:spPr>
        </p:pic>
        <p:sp>
          <p:nvSpPr>
            <p:cNvPr id="8" name="TextBox 7"/>
            <p:cNvSpPr txBox="1"/>
            <p:nvPr/>
          </p:nvSpPr>
          <p:spPr>
            <a:xfrm>
              <a:off x="3138669" y="2037144"/>
              <a:ext cx="1236561" cy="380907"/>
            </a:xfrm>
            <a:prstGeom prst="rect">
              <a:avLst/>
            </a:prstGeom>
            <a:solidFill>
              <a:schemeClr val="tx1">
                <a:alpha val="90000"/>
              </a:schemeClr>
            </a:solidFill>
          </p:spPr>
          <p:txBody>
            <a:bodyPr wrap="square" rtlCol="0">
              <a:spAutoFit/>
            </a:bodyPr>
            <a:lstStyle/>
            <a:p>
              <a:pPr algn="r"/>
              <a:r>
                <a:rPr lang="en-AU" dirty="0">
                  <a:solidFill>
                    <a:srgbClr val="FF0000"/>
                  </a:solidFill>
                </a:rPr>
                <a:t>Baking</a:t>
              </a:r>
            </a:p>
          </p:txBody>
        </p:sp>
        <p:sp>
          <p:nvSpPr>
            <p:cNvPr id="12" name="TextBox 11"/>
            <p:cNvSpPr txBox="1"/>
            <p:nvPr/>
          </p:nvSpPr>
          <p:spPr>
            <a:xfrm>
              <a:off x="3835083" y="803724"/>
              <a:ext cx="864240" cy="461665"/>
            </a:xfrm>
            <a:prstGeom prst="rect">
              <a:avLst/>
            </a:prstGeom>
            <a:solidFill>
              <a:srgbClr val="FFFFFF">
                <a:alpha val="90000"/>
              </a:srgbClr>
            </a:solidFill>
          </p:spPr>
          <p:txBody>
            <a:bodyPr wrap="square" rtlCol="0">
              <a:spAutoFit/>
            </a:bodyPr>
            <a:lstStyle/>
            <a:p>
              <a:r>
                <a:rPr lang="en-AU" sz="2400" b="1" dirty="0">
                  <a:solidFill>
                    <a:srgbClr val="FF0000"/>
                  </a:solidFill>
                </a:rPr>
                <a:t>CAKE </a:t>
              </a:r>
            </a:p>
          </p:txBody>
        </p:sp>
        <p:sp>
          <p:nvSpPr>
            <p:cNvPr id="19" name="TextBox 18"/>
            <p:cNvSpPr txBox="1"/>
            <p:nvPr/>
          </p:nvSpPr>
          <p:spPr>
            <a:xfrm>
              <a:off x="2731625" y="1265389"/>
              <a:ext cx="4155311" cy="646331"/>
            </a:xfrm>
            <a:prstGeom prst="rect">
              <a:avLst/>
            </a:prstGeom>
            <a:solidFill>
              <a:schemeClr val="tx1">
                <a:alpha val="90000"/>
              </a:schemeClr>
            </a:solidFill>
          </p:spPr>
          <p:txBody>
            <a:bodyPr wrap="square" rtlCol="0">
              <a:spAutoFit/>
            </a:bodyPr>
            <a:lstStyle/>
            <a:p>
              <a:pPr algn="ctr"/>
              <a:r>
                <a:rPr lang="en-AU" sz="3600" dirty="0">
                  <a:solidFill>
                    <a:srgbClr val="FF0000"/>
                  </a:solidFill>
                </a:rPr>
                <a:t>RECIPE</a:t>
              </a:r>
            </a:p>
          </p:txBody>
        </p:sp>
        <p:sp>
          <p:nvSpPr>
            <p:cNvPr id="21" name="TextBox 20"/>
            <p:cNvSpPr txBox="1"/>
            <p:nvPr/>
          </p:nvSpPr>
          <p:spPr>
            <a:xfrm>
              <a:off x="2966985" y="2913280"/>
              <a:ext cx="910535" cy="281333"/>
            </a:xfrm>
            <a:prstGeom prst="rect">
              <a:avLst/>
            </a:prstGeom>
            <a:solidFill>
              <a:schemeClr val="tx1">
                <a:alpha val="90000"/>
              </a:schemeClr>
            </a:solidFill>
          </p:spPr>
          <p:txBody>
            <a:bodyPr wrap="square" rtlCol="0">
              <a:spAutoFit/>
            </a:bodyPr>
            <a:lstStyle/>
            <a:p>
              <a:pPr algn="r"/>
              <a:r>
                <a:rPr lang="en-AU" sz="1200" dirty="0">
                  <a:solidFill>
                    <a:srgbClr val="FF0000"/>
                  </a:solidFill>
                </a:rPr>
                <a:t>ingredients</a:t>
              </a:r>
            </a:p>
          </p:txBody>
        </p:sp>
        <p:sp>
          <p:nvSpPr>
            <p:cNvPr id="22" name="TextBox 21"/>
            <p:cNvSpPr txBox="1"/>
            <p:nvPr/>
          </p:nvSpPr>
          <p:spPr>
            <a:xfrm>
              <a:off x="4537276" y="3151619"/>
              <a:ext cx="1770927" cy="276999"/>
            </a:xfrm>
            <a:prstGeom prst="rect">
              <a:avLst/>
            </a:prstGeom>
            <a:solidFill>
              <a:schemeClr val="tx1">
                <a:alpha val="90000"/>
              </a:schemeClr>
            </a:solidFill>
          </p:spPr>
          <p:txBody>
            <a:bodyPr wrap="square" rtlCol="0">
              <a:spAutoFit/>
            </a:bodyPr>
            <a:lstStyle/>
            <a:p>
              <a:pPr algn="ctr"/>
              <a:r>
                <a:rPr lang="en-AU" sz="1200" dirty="0">
                  <a:solidFill>
                    <a:srgbClr val="FF0000"/>
                  </a:solidFill>
                </a:rPr>
                <a:t>tasty ingredients</a:t>
              </a:r>
            </a:p>
          </p:txBody>
        </p:sp>
      </p:grpSp>
      <p:sp>
        <p:nvSpPr>
          <p:cNvPr id="24" name="Rounded Rectangular Callout 23"/>
          <p:cNvSpPr/>
          <p:nvPr/>
        </p:nvSpPr>
        <p:spPr>
          <a:xfrm rot="16200000">
            <a:off x="124395" y="458999"/>
            <a:ext cx="1931914" cy="1986188"/>
          </a:xfrm>
          <a:prstGeom prst="wedgeRound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17363" y="739547"/>
            <a:ext cx="2002422" cy="1200329"/>
          </a:xfrm>
          <a:prstGeom prst="rect">
            <a:avLst/>
          </a:prstGeom>
        </p:spPr>
        <p:txBody>
          <a:bodyPr wrap="square">
            <a:spAutoFit/>
          </a:bodyPr>
          <a:lstStyle/>
          <a:p>
            <a:pPr algn="ctr"/>
            <a:r>
              <a:rPr lang="en-AU" b="1" dirty="0">
                <a:solidFill>
                  <a:schemeClr val="bg1"/>
                </a:solidFill>
              </a:rPr>
              <a:t>How did </a:t>
            </a:r>
            <a:r>
              <a:rPr lang="en-AU" b="1" dirty="0">
                <a:solidFill>
                  <a:srgbClr val="FF0000"/>
                </a:solidFill>
              </a:rPr>
              <a:t>flour </a:t>
            </a:r>
            <a:r>
              <a:rPr lang="en-AU" b="1" dirty="0">
                <a:solidFill>
                  <a:schemeClr val="bg1"/>
                </a:solidFill>
              </a:rPr>
              <a:t>become a higher priority for </a:t>
            </a:r>
            <a:r>
              <a:rPr lang="en-AU" b="1" dirty="0">
                <a:solidFill>
                  <a:srgbClr val="FF0000"/>
                </a:solidFill>
              </a:rPr>
              <a:t>baking </a:t>
            </a:r>
            <a:r>
              <a:rPr lang="en-AU" b="1" dirty="0">
                <a:solidFill>
                  <a:schemeClr val="bg1"/>
                </a:solidFill>
              </a:rPr>
              <a:t>than </a:t>
            </a:r>
            <a:r>
              <a:rPr lang="en-AU" b="1" dirty="0">
                <a:solidFill>
                  <a:srgbClr val="FF0000"/>
                </a:solidFill>
              </a:rPr>
              <a:t>chocolate</a:t>
            </a:r>
            <a:r>
              <a:rPr lang="en-AU" b="1" dirty="0">
                <a:solidFill>
                  <a:schemeClr val="bg1"/>
                </a:solidFill>
              </a:rPr>
              <a:t>?</a:t>
            </a:r>
          </a:p>
        </p:txBody>
      </p:sp>
      <p:sp>
        <p:nvSpPr>
          <p:cNvPr id="25" name="Rounded Rectangular Callout 24"/>
          <p:cNvSpPr/>
          <p:nvPr/>
        </p:nvSpPr>
        <p:spPr>
          <a:xfrm rot="5400000">
            <a:off x="7081375" y="500042"/>
            <a:ext cx="2014000" cy="1986188"/>
          </a:xfrm>
          <a:prstGeom prst="wedgeRound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47681" y="665224"/>
            <a:ext cx="1728634" cy="1477328"/>
          </a:xfrm>
          <a:prstGeom prst="rect">
            <a:avLst/>
          </a:prstGeom>
        </p:spPr>
        <p:txBody>
          <a:bodyPr wrap="square">
            <a:spAutoFit/>
          </a:bodyPr>
          <a:lstStyle/>
          <a:p>
            <a:pPr algn="ctr"/>
            <a:r>
              <a:rPr lang="en-AU" b="1" i="1" dirty="0">
                <a:solidFill>
                  <a:schemeClr val="bg1"/>
                </a:solidFill>
              </a:rPr>
              <a:t>“Which one is most worthy of our </a:t>
            </a:r>
            <a:r>
              <a:rPr lang="en-AU" b="1" i="1" dirty="0">
                <a:solidFill>
                  <a:srgbClr val="FF0000"/>
                </a:solidFill>
              </a:rPr>
              <a:t>shopping list</a:t>
            </a:r>
            <a:r>
              <a:rPr lang="en-AU" b="1" i="1" dirty="0">
                <a:solidFill>
                  <a:schemeClr val="bg1"/>
                </a:solidFill>
              </a:rPr>
              <a:t>? Someone has to decide.</a:t>
            </a:r>
            <a:r>
              <a:rPr lang="en-AU" dirty="0">
                <a:solidFill>
                  <a:schemeClr val="bg1"/>
                </a:solidFill>
              </a:rPr>
              <a:t> ”</a:t>
            </a:r>
          </a:p>
        </p:txBody>
      </p:sp>
    </p:spTree>
    <p:extLst>
      <p:ext uri="{BB962C8B-B14F-4D97-AF65-F5344CB8AC3E}">
        <p14:creationId xmlns:p14="http://schemas.microsoft.com/office/powerpoint/2010/main" val="3448417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1DEFE-C689-4BEF-B5A7-404DF5C443B9}"/>
              </a:ext>
            </a:extLst>
          </p:cNvPr>
          <p:cNvSpPr>
            <a:spLocks noGrp="1"/>
          </p:cNvSpPr>
          <p:nvPr>
            <p:ph type="title"/>
          </p:nvPr>
        </p:nvSpPr>
        <p:spPr>
          <a:xfrm>
            <a:off x="457200" y="205978"/>
            <a:ext cx="8229600" cy="4505721"/>
          </a:xfrm>
        </p:spPr>
        <p:txBody>
          <a:bodyPr>
            <a:normAutofit/>
          </a:bodyPr>
          <a:lstStyle/>
          <a:p>
            <a:r>
              <a:rPr lang="en-AU" b="1" dirty="0"/>
              <a:t>So, focussing on species’ recovery projects can make it difficult to reach consensus – what’s the alternative?</a:t>
            </a:r>
          </a:p>
        </p:txBody>
      </p:sp>
    </p:spTree>
    <p:extLst>
      <p:ext uri="{BB962C8B-B14F-4D97-AF65-F5344CB8AC3E}">
        <p14:creationId xmlns:p14="http://schemas.microsoft.com/office/powerpoint/2010/main" val="4159767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AD9580-7BE5-0C61-139C-9763BAE307C7}"/>
              </a:ext>
            </a:extLst>
          </p:cNvPr>
          <p:cNvGrpSpPr/>
          <p:nvPr/>
        </p:nvGrpSpPr>
        <p:grpSpPr>
          <a:xfrm>
            <a:off x="60629" y="1123005"/>
            <a:ext cx="8999677" cy="2897490"/>
            <a:chOff x="60629" y="92154"/>
            <a:chExt cx="8999677" cy="2897490"/>
          </a:xfrm>
        </p:grpSpPr>
        <p:cxnSp>
          <p:nvCxnSpPr>
            <p:cNvPr id="105" name="Straight Connector 104"/>
            <p:cNvCxnSpPr/>
            <p:nvPr/>
          </p:nvCxnSpPr>
          <p:spPr>
            <a:xfrm>
              <a:off x="7354726" y="400380"/>
              <a:ext cx="0" cy="10272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354726" y="1424762"/>
              <a:ext cx="14556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65330" y="1469555"/>
              <a:ext cx="882248" cy="436590"/>
            </a:xfrm>
            <a:prstGeom prst="rect">
              <a:avLst/>
            </a:prstGeom>
            <a:noFill/>
          </p:spPr>
          <p:txBody>
            <a:bodyPr wrap="square" rtlCol="0">
              <a:spAutoFit/>
            </a:bodyPr>
            <a:lstStyle/>
            <a:p>
              <a:r>
                <a:rPr lang="en-AU" sz="2000" dirty="0"/>
                <a:t>2000</a:t>
              </a:r>
            </a:p>
          </p:txBody>
        </p:sp>
        <p:sp>
          <p:nvSpPr>
            <p:cNvPr id="108" name="TextBox 107"/>
            <p:cNvSpPr txBox="1"/>
            <p:nvPr/>
          </p:nvSpPr>
          <p:spPr>
            <a:xfrm>
              <a:off x="8143029" y="1457030"/>
              <a:ext cx="917274" cy="400110"/>
            </a:xfrm>
            <a:prstGeom prst="rect">
              <a:avLst/>
            </a:prstGeom>
            <a:noFill/>
          </p:spPr>
          <p:txBody>
            <a:bodyPr wrap="square" rtlCol="0">
              <a:spAutoFit/>
            </a:bodyPr>
            <a:lstStyle/>
            <a:p>
              <a:r>
                <a:rPr lang="en-AU" sz="2000" dirty="0"/>
                <a:t>Future</a:t>
              </a:r>
            </a:p>
          </p:txBody>
        </p:sp>
        <p:cxnSp>
          <p:nvCxnSpPr>
            <p:cNvPr id="109" name="Straight Connector 108"/>
            <p:cNvCxnSpPr/>
            <p:nvPr/>
          </p:nvCxnSpPr>
          <p:spPr>
            <a:xfrm>
              <a:off x="7650122" y="1424762"/>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732382" y="1424288"/>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rot="16200000">
              <a:off x="6284329" y="739838"/>
              <a:ext cx="1640954" cy="461665"/>
            </a:xfrm>
            <a:prstGeom prst="rect">
              <a:avLst/>
            </a:prstGeom>
            <a:noFill/>
          </p:spPr>
          <p:txBody>
            <a:bodyPr wrap="square" rtlCol="0">
              <a:spAutoFit/>
            </a:bodyPr>
            <a:lstStyle/>
            <a:p>
              <a:r>
                <a:rPr lang="en-AU" sz="2400" dirty="0"/>
                <a:t>Biodiversity</a:t>
              </a:r>
            </a:p>
          </p:txBody>
        </p:sp>
        <p:sp>
          <p:nvSpPr>
            <p:cNvPr id="113" name="Freeform 112"/>
            <p:cNvSpPr/>
            <p:nvPr/>
          </p:nvSpPr>
          <p:spPr>
            <a:xfrm>
              <a:off x="7451810" y="583081"/>
              <a:ext cx="322708" cy="384339"/>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8" name="Rectangle 117"/>
            <p:cNvSpPr/>
            <p:nvPr/>
          </p:nvSpPr>
          <p:spPr>
            <a:xfrm>
              <a:off x="6926392"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Rectangle 118"/>
            <p:cNvSpPr/>
            <p:nvPr/>
          </p:nvSpPr>
          <p:spPr>
            <a:xfrm>
              <a:off x="4643482"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Rectangle 123"/>
            <p:cNvSpPr/>
            <p:nvPr/>
          </p:nvSpPr>
          <p:spPr>
            <a:xfrm>
              <a:off x="4783064" y="576577"/>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172764" y="570160"/>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TextBox 115"/>
            <p:cNvSpPr txBox="1"/>
            <p:nvPr/>
          </p:nvSpPr>
          <p:spPr>
            <a:xfrm>
              <a:off x="282164" y="92154"/>
              <a:ext cx="1690849" cy="430887"/>
            </a:xfrm>
            <a:prstGeom prst="rect">
              <a:avLst/>
            </a:prstGeom>
            <a:noFill/>
          </p:spPr>
          <p:txBody>
            <a:bodyPr wrap="none" rtlCol="0">
              <a:spAutoFit/>
            </a:bodyPr>
            <a:lstStyle/>
            <a:p>
              <a:pPr algn="ctr"/>
              <a:r>
                <a:rPr lang="en-AU" sz="2200" dirty="0"/>
                <a:t>Observations</a:t>
              </a:r>
            </a:p>
          </p:txBody>
        </p:sp>
        <p:sp>
          <p:nvSpPr>
            <p:cNvPr id="117" name="Rectangle 116"/>
            <p:cNvSpPr/>
            <p:nvPr/>
          </p:nvSpPr>
          <p:spPr>
            <a:xfrm>
              <a:off x="60629"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0" name="Picture 159"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343" y="740358"/>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http://phylopic.org/assets/images/submissions/c07ce7b7-5fb5-484f-83a0-567bb0795e18.thumb.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9482" y="705955"/>
              <a:ext cx="316898" cy="31689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118" y="1336197"/>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2378" y="68035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4920" y="1141328"/>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2271" y="1339777"/>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724" y="550186"/>
              <a:ext cx="428599" cy="428599"/>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2360571"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TextBox 120"/>
            <p:cNvSpPr txBox="1"/>
            <p:nvPr/>
          </p:nvSpPr>
          <p:spPr>
            <a:xfrm>
              <a:off x="2333869" y="107022"/>
              <a:ext cx="2180020" cy="430887"/>
            </a:xfrm>
            <a:prstGeom prst="rect">
              <a:avLst/>
            </a:prstGeom>
            <a:noFill/>
          </p:spPr>
          <p:txBody>
            <a:bodyPr wrap="none" rtlCol="0">
              <a:spAutoFit/>
            </a:bodyPr>
            <a:lstStyle/>
            <a:p>
              <a:pPr algn="ctr"/>
              <a:r>
                <a:rPr lang="en-AU" sz="2200" dirty="0"/>
                <a:t>Statistical models</a:t>
              </a:r>
            </a:p>
          </p:txBody>
        </p:sp>
        <p:sp>
          <p:nvSpPr>
            <p:cNvPr id="123" name="Rectangle 122"/>
            <p:cNvSpPr/>
            <p:nvPr/>
          </p:nvSpPr>
          <p:spPr>
            <a:xfrm>
              <a:off x="2460787" y="576577"/>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7" name="Oval 166"/>
            <p:cNvSpPr/>
            <p:nvPr/>
          </p:nvSpPr>
          <p:spPr>
            <a:xfrm>
              <a:off x="2522903" y="720420"/>
              <a:ext cx="908385" cy="703865"/>
            </a:xfrm>
            <a:prstGeom prst="ellipse">
              <a:avLst/>
            </a:prstGeom>
            <a:solidFill>
              <a:srgbClr val="228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8" name="Oval 167"/>
            <p:cNvSpPr/>
            <p:nvPr/>
          </p:nvSpPr>
          <p:spPr>
            <a:xfrm>
              <a:off x="3774171" y="678864"/>
              <a:ext cx="501192" cy="552122"/>
            </a:xfrm>
            <a:prstGeom prst="ellipse">
              <a:avLst/>
            </a:prstGeom>
            <a:solidFill>
              <a:srgbClr val="6F8E3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9" name="Flowchart: Manual Operation 242"/>
            <p:cNvSpPr/>
            <p:nvPr/>
          </p:nvSpPr>
          <p:spPr>
            <a:xfrm rot="10800000">
              <a:off x="2600904" y="720418"/>
              <a:ext cx="1095262" cy="111146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066 w 10000"/>
                <a:gd name="connsiteY3" fmla="*/ 10000 h 10000"/>
                <a:gd name="connsiteX4" fmla="*/ 0 w 10000"/>
                <a:gd name="connsiteY4" fmla="*/ 0 h 10000"/>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61">
                  <a:moveTo>
                    <a:pt x="0" y="0"/>
                  </a:moveTo>
                  <a:lnTo>
                    <a:pt x="10000" y="0"/>
                  </a:lnTo>
                  <a:cubicBezTo>
                    <a:pt x="8590" y="3467"/>
                    <a:pt x="6121" y="1726"/>
                    <a:pt x="5771" y="10401"/>
                  </a:cubicBezTo>
                  <a:lnTo>
                    <a:pt x="4066" y="10561"/>
                  </a:lnTo>
                  <a:cubicBezTo>
                    <a:pt x="3989" y="1593"/>
                    <a:pt x="1355" y="3520"/>
                    <a:pt x="0" y="0"/>
                  </a:cubicBezTo>
                  <a:close/>
                </a:path>
              </a:pathLst>
            </a:custGeom>
            <a:solidFill>
              <a:srgbClr val="C365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49" name="Straight Arrow Connector 248"/>
            <p:cNvCxnSpPr>
              <a:stCxn id="261" idx="3"/>
              <a:endCxn id="265" idx="1"/>
            </p:cNvCxnSpPr>
            <p:nvPr/>
          </p:nvCxnSpPr>
          <p:spPr>
            <a:xfrm>
              <a:off x="1608263" y="2697257"/>
              <a:ext cx="771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65" idx="3"/>
              <a:endCxn id="258" idx="1"/>
            </p:cNvCxnSpPr>
            <p:nvPr/>
          </p:nvCxnSpPr>
          <p:spPr>
            <a:xfrm>
              <a:off x="4545406" y="2697257"/>
              <a:ext cx="8028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58" idx="3"/>
              <a:endCxn id="255" idx="1"/>
            </p:cNvCxnSpPr>
            <p:nvPr/>
          </p:nvCxnSpPr>
          <p:spPr>
            <a:xfrm>
              <a:off x="6252686" y="2697257"/>
              <a:ext cx="878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7130965" y="2404869"/>
              <a:ext cx="1724768" cy="584775"/>
            </a:xfrm>
            <a:prstGeom prst="rect">
              <a:avLst/>
            </a:prstGeom>
            <a:noFill/>
          </p:spPr>
          <p:txBody>
            <a:bodyPr wrap="none" rtlCol="0">
              <a:spAutoFit/>
            </a:bodyPr>
            <a:lstStyle/>
            <a:p>
              <a:r>
                <a:rPr lang="en-AU" sz="3200" dirty="0"/>
                <a:t>Outcome</a:t>
              </a:r>
            </a:p>
          </p:txBody>
        </p:sp>
        <p:sp>
          <p:nvSpPr>
            <p:cNvPr id="258" name="TextBox 257"/>
            <p:cNvSpPr txBox="1"/>
            <p:nvPr/>
          </p:nvSpPr>
          <p:spPr>
            <a:xfrm>
              <a:off x="5348271" y="2404869"/>
              <a:ext cx="904415" cy="584775"/>
            </a:xfrm>
            <a:prstGeom prst="rect">
              <a:avLst/>
            </a:prstGeom>
            <a:noFill/>
          </p:spPr>
          <p:txBody>
            <a:bodyPr wrap="none" rtlCol="0">
              <a:spAutoFit/>
            </a:bodyPr>
            <a:lstStyle/>
            <a:p>
              <a:r>
                <a:rPr lang="en-AU" sz="3200" dirty="0"/>
                <a:t>Plan</a:t>
              </a:r>
            </a:p>
          </p:txBody>
        </p:sp>
        <p:sp>
          <p:nvSpPr>
            <p:cNvPr id="261" name="TextBox 260"/>
            <p:cNvSpPr txBox="1"/>
            <p:nvPr/>
          </p:nvSpPr>
          <p:spPr>
            <a:xfrm>
              <a:off x="646910" y="2404869"/>
              <a:ext cx="961353" cy="584775"/>
            </a:xfrm>
            <a:prstGeom prst="rect">
              <a:avLst/>
            </a:prstGeom>
            <a:noFill/>
          </p:spPr>
          <p:txBody>
            <a:bodyPr wrap="none" rtlCol="0">
              <a:spAutoFit/>
            </a:bodyPr>
            <a:lstStyle/>
            <a:p>
              <a:r>
                <a:rPr lang="en-AU" sz="3200" dirty="0"/>
                <a:t>Data</a:t>
              </a:r>
            </a:p>
          </p:txBody>
        </p:sp>
        <p:sp>
          <p:nvSpPr>
            <p:cNvPr id="265" name="TextBox 264"/>
            <p:cNvSpPr txBox="1"/>
            <p:nvPr/>
          </p:nvSpPr>
          <p:spPr>
            <a:xfrm>
              <a:off x="2379813" y="2404869"/>
              <a:ext cx="2165593" cy="584775"/>
            </a:xfrm>
            <a:prstGeom prst="rect">
              <a:avLst/>
            </a:prstGeom>
            <a:noFill/>
          </p:spPr>
          <p:txBody>
            <a:bodyPr wrap="none" rtlCol="0">
              <a:spAutoFit/>
            </a:bodyPr>
            <a:lstStyle/>
            <a:p>
              <a:r>
                <a:rPr lang="en-AU" sz="3200" dirty="0"/>
                <a:t>Information</a:t>
              </a:r>
            </a:p>
          </p:txBody>
        </p:sp>
        <p:sp>
          <p:nvSpPr>
            <p:cNvPr id="85" name="Freeform 84"/>
            <p:cNvSpPr/>
            <p:nvPr/>
          </p:nvSpPr>
          <p:spPr>
            <a:xfrm>
              <a:off x="7756047" y="853033"/>
              <a:ext cx="1000022" cy="118098"/>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4" name="Straight Connector 113"/>
            <p:cNvCxnSpPr/>
            <p:nvPr/>
          </p:nvCxnSpPr>
          <p:spPr>
            <a:xfrm>
              <a:off x="7773008" y="517057"/>
              <a:ext cx="0" cy="90722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4907905" y="667958"/>
              <a:ext cx="1659962" cy="1163929"/>
              <a:chOff x="4907905" y="667958"/>
              <a:chExt cx="1659962" cy="1163929"/>
            </a:xfrm>
          </p:grpSpPr>
          <p:sp>
            <p:nvSpPr>
              <p:cNvPr id="87" name="Rectangle 86"/>
              <p:cNvSpPr/>
              <p:nvPr/>
            </p:nvSpPr>
            <p:spPr>
              <a:xfrm>
                <a:off x="4907906"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5395744"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6127501"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5883582"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5639663"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2" name="Rectangle 91"/>
              <p:cNvSpPr/>
              <p:nvPr/>
            </p:nvSpPr>
            <p:spPr>
              <a:xfrm>
                <a:off x="5151825"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3" name="Rectangle 92"/>
              <p:cNvSpPr/>
              <p:nvPr/>
            </p:nvSpPr>
            <p:spPr>
              <a:xfrm>
                <a:off x="6371421" y="667958"/>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4907906"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5395744" y="909829"/>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6127501"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5883582"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5639663"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p:cNvSpPr/>
              <p:nvPr/>
            </p:nvSpPr>
            <p:spPr>
              <a:xfrm>
                <a:off x="5151825"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00" name="Rectangle 99"/>
              <p:cNvSpPr/>
              <p:nvPr/>
            </p:nvSpPr>
            <p:spPr>
              <a:xfrm>
                <a:off x="6371421" y="909829"/>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p:cNvSpPr/>
              <p:nvPr/>
            </p:nvSpPr>
            <p:spPr>
              <a:xfrm>
                <a:off x="4907906"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5395744"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612750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883582"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0" name="Rectangle 169"/>
              <p:cNvSpPr/>
              <p:nvPr/>
            </p:nvSpPr>
            <p:spPr>
              <a:xfrm>
                <a:off x="5639663"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1" name="Rectangle 170"/>
              <p:cNvSpPr/>
              <p:nvPr/>
            </p:nvSpPr>
            <p:spPr>
              <a:xfrm>
                <a:off x="5151825"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2" name="Rectangle 171"/>
              <p:cNvSpPr/>
              <p:nvPr/>
            </p:nvSpPr>
            <p:spPr>
              <a:xfrm>
                <a:off x="637142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73" name="Rectangle 172"/>
              <p:cNvSpPr/>
              <p:nvPr/>
            </p:nvSpPr>
            <p:spPr>
              <a:xfrm>
                <a:off x="4907905"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4" name="Rectangle 173"/>
              <p:cNvSpPr/>
              <p:nvPr/>
            </p:nvSpPr>
            <p:spPr>
              <a:xfrm>
                <a:off x="5395744" y="1635441"/>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5" name="Rectangle 174"/>
              <p:cNvSpPr/>
              <p:nvPr/>
            </p:nvSpPr>
            <p:spPr>
              <a:xfrm>
                <a:off x="612750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solidFill>
                    <a:srgbClr val="00B050"/>
                  </a:solidFill>
                </a:endParaRPr>
              </a:p>
            </p:txBody>
          </p:sp>
          <p:sp>
            <p:nvSpPr>
              <p:cNvPr id="176" name="Rectangle 175"/>
              <p:cNvSpPr/>
              <p:nvPr/>
            </p:nvSpPr>
            <p:spPr>
              <a:xfrm>
                <a:off x="5883582"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7" name="Rectangle 176"/>
              <p:cNvSpPr/>
              <p:nvPr/>
            </p:nvSpPr>
            <p:spPr>
              <a:xfrm>
                <a:off x="5639663"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8" name="Rectangle 177"/>
              <p:cNvSpPr/>
              <p:nvPr/>
            </p:nvSpPr>
            <p:spPr>
              <a:xfrm>
                <a:off x="5151825" y="1635441"/>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9" name="Rectangle 178"/>
              <p:cNvSpPr/>
              <p:nvPr/>
            </p:nvSpPr>
            <p:spPr>
              <a:xfrm>
                <a:off x="637142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solidFill>
                    <a:srgbClr val="00B050"/>
                  </a:solidFill>
                </a:endParaRPr>
              </a:p>
            </p:txBody>
          </p:sp>
          <p:sp>
            <p:nvSpPr>
              <p:cNvPr id="180" name="Rectangle 179"/>
              <p:cNvSpPr/>
              <p:nvPr/>
            </p:nvSpPr>
            <p:spPr>
              <a:xfrm>
                <a:off x="490790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1" name="Rectangle 180"/>
              <p:cNvSpPr/>
              <p:nvPr/>
            </p:nvSpPr>
            <p:spPr>
              <a:xfrm>
                <a:off x="612750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82" name="Rectangle 181"/>
              <p:cNvSpPr/>
              <p:nvPr/>
            </p:nvSpPr>
            <p:spPr>
              <a:xfrm>
                <a:off x="5883582"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3" name="Rectangle 182"/>
              <p:cNvSpPr/>
              <p:nvPr/>
            </p:nvSpPr>
            <p:spPr>
              <a:xfrm>
                <a:off x="5639663"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4" name="Rectangle 183"/>
              <p:cNvSpPr/>
              <p:nvPr/>
            </p:nvSpPr>
            <p:spPr>
              <a:xfrm>
                <a:off x="515182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Rectangle 184"/>
              <p:cNvSpPr/>
              <p:nvPr/>
            </p:nvSpPr>
            <p:spPr>
              <a:xfrm>
                <a:off x="637142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86" name="Rectangle 185"/>
              <p:cNvSpPr/>
              <p:nvPr/>
            </p:nvSpPr>
            <p:spPr>
              <a:xfrm>
                <a:off x="5395744"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7" name="TextBox 186"/>
            <p:cNvSpPr txBox="1"/>
            <p:nvPr/>
          </p:nvSpPr>
          <p:spPr>
            <a:xfrm>
              <a:off x="4774937" y="107022"/>
              <a:ext cx="1705403" cy="430887"/>
            </a:xfrm>
            <a:prstGeom prst="rect">
              <a:avLst/>
            </a:prstGeom>
            <a:noFill/>
          </p:spPr>
          <p:txBody>
            <a:bodyPr wrap="none" rtlCol="0">
              <a:spAutoFit/>
            </a:bodyPr>
            <a:lstStyle/>
            <a:p>
              <a:pPr algn="ctr"/>
              <a:r>
                <a:rPr lang="en-AU" sz="2200" dirty="0"/>
                <a:t>Priority areas</a:t>
              </a:r>
            </a:p>
          </p:txBody>
        </p:sp>
      </p:grpSp>
    </p:spTree>
    <p:extLst>
      <p:ext uri="{BB962C8B-B14F-4D97-AF65-F5344CB8AC3E}">
        <p14:creationId xmlns:p14="http://schemas.microsoft.com/office/powerpoint/2010/main" val="2084959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13994" y="693731"/>
            <a:ext cx="1937646" cy="646331"/>
          </a:xfrm>
          <a:prstGeom prst="rect">
            <a:avLst/>
          </a:prstGeom>
          <a:noFill/>
        </p:spPr>
        <p:txBody>
          <a:bodyPr wrap="none" rtlCol="0">
            <a:spAutoFit/>
          </a:bodyPr>
          <a:lstStyle/>
          <a:p>
            <a:r>
              <a:rPr lang="en-AU" sz="3600" u="sng" dirty="0"/>
              <a:t>Cost data</a:t>
            </a:r>
          </a:p>
        </p:txBody>
      </p:sp>
      <p:sp>
        <p:nvSpPr>
          <p:cNvPr id="21" name="TextBox 20"/>
          <p:cNvSpPr txBox="1"/>
          <p:nvPr/>
        </p:nvSpPr>
        <p:spPr>
          <a:xfrm>
            <a:off x="9942653" y="-734406"/>
            <a:ext cx="1370247" cy="369332"/>
          </a:xfrm>
          <a:prstGeom prst="rect">
            <a:avLst/>
          </a:prstGeom>
          <a:noFill/>
        </p:spPr>
        <p:txBody>
          <a:bodyPr wrap="none" rtlCol="0">
            <a:spAutoFit/>
          </a:bodyPr>
          <a:lstStyle/>
          <a:p>
            <a:r>
              <a:rPr lang="en-AU" dirty="0"/>
              <a:t>Feature data</a:t>
            </a:r>
          </a:p>
        </p:txBody>
      </p:sp>
      <p:sp>
        <p:nvSpPr>
          <p:cNvPr id="46" name="TextBox 45"/>
          <p:cNvSpPr txBox="1"/>
          <p:nvPr/>
        </p:nvSpPr>
        <p:spPr>
          <a:xfrm>
            <a:off x="5069986" y="1247809"/>
            <a:ext cx="2116349" cy="461665"/>
          </a:xfrm>
          <a:prstGeom prst="rect">
            <a:avLst/>
          </a:prstGeom>
          <a:noFill/>
        </p:spPr>
        <p:txBody>
          <a:bodyPr wrap="none" rtlCol="0">
            <a:spAutoFit/>
          </a:bodyPr>
          <a:lstStyle/>
          <a:p>
            <a:r>
              <a:rPr lang="en-AU" sz="2400" dirty="0"/>
              <a:t>Persistence (%)</a:t>
            </a:r>
          </a:p>
        </p:txBody>
      </p:sp>
      <p:sp>
        <p:nvSpPr>
          <p:cNvPr id="47" name="TextBox 46"/>
          <p:cNvSpPr txBox="1"/>
          <p:nvPr/>
        </p:nvSpPr>
        <p:spPr>
          <a:xfrm>
            <a:off x="3857254" y="1913328"/>
            <a:ext cx="1141659" cy="461665"/>
          </a:xfrm>
          <a:prstGeom prst="rect">
            <a:avLst/>
          </a:prstGeom>
          <a:noFill/>
        </p:spPr>
        <p:txBody>
          <a:bodyPr wrap="none" rtlCol="0">
            <a:spAutoFit/>
          </a:bodyPr>
          <a:lstStyle/>
          <a:p>
            <a:r>
              <a:rPr lang="en-AU" sz="2400" dirty="0"/>
              <a:t>Success</a:t>
            </a:r>
          </a:p>
        </p:txBody>
      </p:sp>
      <p:grpSp>
        <p:nvGrpSpPr>
          <p:cNvPr id="49" name="Group 48"/>
          <p:cNvGrpSpPr/>
          <p:nvPr/>
        </p:nvGrpSpPr>
        <p:grpSpPr>
          <a:xfrm>
            <a:off x="1174482" y="1283114"/>
            <a:ext cx="1926379" cy="1024202"/>
            <a:chOff x="1042402" y="1032216"/>
            <a:chExt cx="1926379" cy="1024202"/>
          </a:xfrm>
        </p:grpSpPr>
        <p:sp>
          <p:nvSpPr>
            <p:cNvPr id="33" name="Rectangle 32"/>
            <p:cNvSpPr/>
            <p:nvPr/>
          </p:nvSpPr>
          <p:spPr>
            <a:xfrm>
              <a:off x="2406196" y="1492740"/>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2406196" y="1512571"/>
              <a:ext cx="562585" cy="53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54017" y="1032216"/>
              <a:ext cx="1109599" cy="461665"/>
            </a:xfrm>
            <a:prstGeom prst="rect">
              <a:avLst/>
            </a:prstGeom>
            <a:noFill/>
          </p:spPr>
          <p:txBody>
            <a:bodyPr wrap="none" rtlCol="0">
              <a:spAutoFit/>
            </a:bodyPr>
            <a:lstStyle/>
            <a:p>
              <a:r>
                <a:rPr lang="en-AU" sz="2400" dirty="0"/>
                <a:t>Actions</a:t>
              </a:r>
            </a:p>
          </p:txBody>
        </p:sp>
        <p:grpSp>
          <p:nvGrpSpPr>
            <p:cNvPr id="26" name="Group 25"/>
            <p:cNvGrpSpPr/>
            <p:nvPr/>
          </p:nvGrpSpPr>
          <p:grpSpPr>
            <a:xfrm>
              <a:off x="1727525" y="1493833"/>
              <a:ext cx="562585" cy="562585"/>
              <a:chOff x="-2622895" y="613980"/>
              <a:chExt cx="696305" cy="696305"/>
            </a:xfrm>
          </p:grpSpPr>
          <p:sp>
            <p:nvSpPr>
              <p:cNvPr id="23" name="Rectangle 22"/>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042402" y="1493833"/>
              <a:ext cx="562585" cy="562585"/>
              <a:chOff x="-2790412" y="5046269"/>
              <a:chExt cx="696305" cy="696305"/>
            </a:xfrm>
          </p:grpSpPr>
          <p:sp>
            <p:nvSpPr>
              <p:cNvPr id="32" name="Rectangle 31"/>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p:cNvSpPr txBox="1"/>
          <p:nvPr/>
        </p:nvSpPr>
        <p:spPr>
          <a:xfrm rot="16200000">
            <a:off x="-989928" y="3456721"/>
            <a:ext cx="2401876" cy="461665"/>
          </a:xfrm>
          <a:prstGeom prst="rect">
            <a:avLst/>
          </a:prstGeom>
          <a:noFill/>
        </p:spPr>
        <p:txBody>
          <a:bodyPr wrap="none" rtlCol="0">
            <a:spAutoFit/>
          </a:bodyPr>
          <a:lstStyle/>
          <a:p>
            <a:r>
              <a:rPr lang="en-AU" sz="2400" dirty="0"/>
              <a:t>Recovery projects</a:t>
            </a:r>
          </a:p>
        </p:txBody>
      </p:sp>
      <p:grpSp>
        <p:nvGrpSpPr>
          <p:cNvPr id="57" name="Group 56"/>
          <p:cNvGrpSpPr>
            <a:grpSpLocks noChangeAspect="1"/>
          </p:cNvGrpSpPr>
          <p:nvPr/>
        </p:nvGrpSpPr>
        <p:grpSpPr>
          <a:xfrm>
            <a:off x="701522" y="2380930"/>
            <a:ext cx="429932" cy="561600"/>
            <a:chOff x="199951" y="2162824"/>
            <a:chExt cx="639368" cy="733591"/>
          </a:xfrm>
        </p:grpSpPr>
        <p:sp>
          <p:nvSpPr>
            <p:cNvPr id="58" name="Rectangle 57"/>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54" name="TextBox 53"/>
          <p:cNvSpPr txBox="1"/>
          <p:nvPr/>
        </p:nvSpPr>
        <p:spPr>
          <a:xfrm>
            <a:off x="4070453" y="2430898"/>
            <a:ext cx="715260" cy="461665"/>
          </a:xfrm>
          <a:prstGeom prst="rect">
            <a:avLst/>
          </a:prstGeom>
          <a:noFill/>
        </p:spPr>
        <p:txBody>
          <a:bodyPr wrap="none" rtlCol="0">
            <a:spAutoFit/>
          </a:bodyPr>
          <a:lstStyle/>
          <a:p>
            <a:r>
              <a:rPr lang="en-AU" sz="2400" dirty="0"/>
              <a:t>90%</a:t>
            </a:r>
          </a:p>
        </p:txBody>
      </p:sp>
      <p:grpSp>
        <p:nvGrpSpPr>
          <p:cNvPr id="60" name="Group 59"/>
          <p:cNvGrpSpPr>
            <a:grpSpLocks noChangeAspect="1"/>
          </p:cNvGrpSpPr>
          <p:nvPr/>
        </p:nvGrpSpPr>
        <p:grpSpPr>
          <a:xfrm>
            <a:off x="502910" y="3045228"/>
            <a:ext cx="628544" cy="561600"/>
            <a:chOff x="185870" y="2964248"/>
            <a:chExt cx="667530" cy="596434"/>
          </a:xfrm>
        </p:grpSpPr>
        <p:sp>
          <p:nvSpPr>
            <p:cNvPr id="61" name="Rectangle 60"/>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2" name="Picture 61"/>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pic>
        <p:nvPicPr>
          <p:cNvPr id="73"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65861" y="3149535"/>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4070453" y="3095196"/>
            <a:ext cx="715260" cy="461665"/>
          </a:xfrm>
          <a:prstGeom prst="rect">
            <a:avLst/>
          </a:prstGeom>
          <a:noFill/>
        </p:spPr>
        <p:txBody>
          <a:bodyPr wrap="none" rtlCol="0">
            <a:spAutoFit/>
          </a:bodyPr>
          <a:lstStyle/>
          <a:p>
            <a:r>
              <a:rPr lang="en-AU" sz="2400" dirty="0"/>
              <a:t>20%</a:t>
            </a:r>
          </a:p>
        </p:txBody>
      </p:sp>
      <p:grpSp>
        <p:nvGrpSpPr>
          <p:cNvPr id="63" name="Group 62"/>
          <p:cNvGrpSpPr>
            <a:grpSpLocks noChangeAspect="1"/>
          </p:cNvGrpSpPr>
          <p:nvPr/>
        </p:nvGrpSpPr>
        <p:grpSpPr>
          <a:xfrm>
            <a:off x="569854" y="3709526"/>
            <a:ext cx="561600" cy="561600"/>
            <a:chOff x="4908376" y="1516788"/>
            <a:chExt cx="658422" cy="658422"/>
          </a:xfrm>
        </p:grpSpPr>
        <p:sp>
          <p:nvSpPr>
            <p:cNvPr id="64" name="Rectangle 63"/>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79" name="TextBox 78"/>
          <p:cNvSpPr txBox="1"/>
          <p:nvPr/>
        </p:nvSpPr>
        <p:spPr>
          <a:xfrm>
            <a:off x="4070453" y="3759494"/>
            <a:ext cx="715260" cy="461665"/>
          </a:xfrm>
          <a:prstGeom prst="rect">
            <a:avLst/>
          </a:prstGeom>
          <a:noFill/>
        </p:spPr>
        <p:txBody>
          <a:bodyPr wrap="none" rtlCol="0">
            <a:spAutoFit/>
          </a:bodyPr>
          <a:lstStyle/>
          <a:p>
            <a:r>
              <a:rPr lang="en-AU" sz="2400" dirty="0"/>
              <a:t>50%</a:t>
            </a:r>
          </a:p>
        </p:txBody>
      </p:sp>
      <p:grpSp>
        <p:nvGrpSpPr>
          <p:cNvPr id="122" name="Group 121"/>
          <p:cNvGrpSpPr/>
          <p:nvPr/>
        </p:nvGrpSpPr>
        <p:grpSpPr>
          <a:xfrm>
            <a:off x="5136379" y="1716227"/>
            <a:ext cx="583814" cy="1130169"/>
            <a:chOff x="5136379" y="1716227"/>
            <a:chExt cx="583814" cy="1130169"/>
          </a:xfrm>
        </p:grpSpPr>
        <p:grpSp>
          <p:nvGrpSpPr>
            <p:cNvPr id="36" name="Group 35"/>
            <p:cNvGrpSpPr>
              <a:grpSpLocks noChangeAspect="1"/>
            </p:cNvGrpSpPr>
            <p:nvPr/>
          </p:nvGrpSpPr>
          <p:grpSpPr>
            <a:xfrm>
              <a:off x="5213320" y="1716227"/>
              <a:ext cx="429932" cy="561600"/>
              <a:chOff x="199951" y="2162824"/>
              <a:chExt cx="639368" cy="733591"/>
            </a:xfrm>
          </p:grpSpPr>
          <p:sp>
            <p:nvSpPr>
              <p:cNvPr id="11" name="Rectangle 10"/>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66" name="TextBox 65"/>
            <p:cNvSpPr txBox="1"/>
            <p:nvPr/>
          </p:nvSpPr>
          <p:spPr>
            <a:xfrm>
              <a:off x="5136379" y="2477064"/>
              <a:ext cx="583814" cy="369332"/>
            </a:xfrm>
            <a:prstGeom prst="rect">
              <a:avLst/>
            </a:prstGeom>
            <a:noFill/>
          </p:spPr>
          <p:txBody>
            <a:bodyPr wrap="none" rtlCol="0">
              <a:spAutoFit/>
            </a:bodyPr>
            <a:lstStyle/>
            <a:p>
              <a:r>
                <a:rPr lang="en-AU" dirty="0"/>
                <a:t>95%</a:t>
              </a:r>
            </a:p>
          </p:txBody>
        </p:sp>
      </p:grpSp>
      <p:grpSp>
        <p:nvGrpSpPr>
          <p:cNvPr id="121" name="Group 120"/>
          <p:cNvGrpSpPr/>
          <p:nvPr/>
        </p:nvGrpSpPr>
        <p:grpSpPr>
          <a:xfrm>
            <a:off x="5776450" y="1712850"/>
            <a:ext cx="628544" cy="1797844"/>
            <a:chOff x="5711966" y="1712850"/>
            <a:chExt cx="628544" cy="1797844"/>
          </a:xfrm>
        </p:grpSpPr>
        <p:grpSp>
          <p:nvGrpSpPr>
            <p:cNvPr id="37" name="Group 36"/>
            <p:cNvGrpSpPr>
              <a:grpSpLocks noChangeAspect="1"/>
            </p:cNvGrpSpPr>
            <p:nvPr/>
          </p:nvGrpSpPr>
          <p:grpSpPr>
            <a:xfrm>
              <a:off x="5711966" y="1712850"/>
              <a:ext cx="628544" cy="561600"/>
              <a:chOff x="185870" y="2964248"/>
              <a:chExt cx="667530" cy="596434"/>
            </a:xfrm>
          </p:grpSpPr>
          <p:sp>
            <p:nvSpPr>
              <p:cNvPr id="17" name="Rectangle 16"/>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8" name="Picture 17"/>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sp>
          <p:nvSpPr>
            <p:cNvPr id="82" name="TextBox 81"/>
            <p:cNvSpPr txBox="1"/>
            <p:nvPr/>
          </p:nvSpPr>
          <p:spPr>
            <a:xfrm>
              <a:off x="5734331" y="3141362"/>
              <a:ext cx="583814" cy="369332"/>
            </a:xfrm>
            <a:prstGeom prst="rect">
              <a:avLst/>
            </a:prstGeom>
            <a:noFill/>
          </p:spPr>
          <p:txBody>
            <a:bodyPr wrap="none" rtlCol="0">
              <a:spAutoFit/>
            </a:bodyPr>
            <a:lstStyle/>
            <a:p>
              <a:r>
                <a:rPr lang="en-AU" dirty="0"/>
                <a:t>10%</a:t>
              </a:r>
            </a:p>
          </p:txBody>
        </p:sp>
      </p:grpSp>
      <p:grpSp>
        <p:nvGrpSpPr>
          <p:cNvPr id="120" name="Group 119"/>
          <p:cNvGrpSpPr/>
          <p:nvPr/>
        </p:nvGrpSpPr>
        <p:grpSpPr>
          <a:xfrm>
            <a:off x="6461250" y="1712850"/>
            <a:ext cx="583814" cy="2462142"/>
            <a:chOff x="6461250" y="1712850"/>
            <a:chExt cx="583814" cy="2462142"/>
          </a:xfrm>
        </p:grpSpPr>
        <p:grpSp>
          <p:nvGrpSpPr>
            <p:cNvPr id="41" name="Group 40"/>
            <p:cNvGrpSpPr>
              <a:grpSpLocks noChangeAspect="1"/>
            </p:cNvGrpSpPr>
            <p:nvPr/>
          </p:nvGrpSpPr>
          <p:grpSpPr>
            <a:xfrm>
              <a:off x="6472357" y="1712850"/>
              <a:ext cx="561600" cy="561600"/>
              <a:chOff x="4908376" y="1516788"/>
              <a:chExt cx="658422" cy="658422"/>
            </a:xfrm>
          </p:grpSpPr>
          <p:sp>
            <p:nvSpPr>
              <p:cNvPr id="9" name="Rectangle 8"/>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0" name="Picture 9"/>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83" name="TextBox 82"/>
            <p:cNvSpPr txBox="1"/>
            <p:nvPr/>
          </p:nvSpPr>
          <p:spPr>
            <a:xfrm>
              <a:off x="6461250" y="3805660"/>
              <a:ext cx="583814" cy="369332"/>
            </a:xfrm>
            <a:prstGeom prst="rect">
              <a:avLst/>
            </a:prstGeom>
            <a:noFill/>
          </p:spPr>
          <p:txBody>
            <a:bodyPr wrap="none" rtlCol="0">
              <a:spAutoFit/>
            </a:bodyPr>
            <a:lstStyle/>
            <a:p>
              <a:r>
                <a:rPr lang="en-AU" dirty="0"/>
                <a:t>70%</a:t>
              </a:r>
            </a:p>
          </p:txBody>
        </p:sp>
      </p:grpSp>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88"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3" y="3813831"/>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2" y="2484599"/>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1637" y="3813833"/>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p:cNvGrpSpPr/>
          <p:nvPr/>
        </p:nvGrpSpPr>
        <p:grpSpPr>
          <a:xfrm>
            <a:off x="3223399" y="1743638"/>
            <a:ext cx="562585" cy="562585"/>
            <a:chOff x="3244063" y="1458576"/>
            <a:chExt cx="562585" cy="562585"/>
          </a:xfrm>
        </p:grpSpPr>
        <p:sp>
          <p:nvSpPr>
            <p:cNvPr id="103" name="Rectangle 102"/>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quot;No&quot; Symbol 103"/>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5" name="Group 104"/>
          <p:cNvGrpSpPr/>
          <p:nvPr/>
        </p:nvGrpSpPr>
        <p:grpSpPr>
          <a:xfrm>
            <a:off x="568869" y="4373825"/>
            <a:ext cx="562585" cy="562585"/>
            <a:chOff x="3767208" y="2886213"/>
            <a:chExt cx="562585" cy="562585"/>
          </a:xfrm>
        </p:grpSpPr>
        <p:sp>
          <p:nvSpPr>
            <p:cNvPr id="106" name="Rectangle 105"/>
            <p:cNvSpPr/>
            <p:nvPr/>
          </p:nvSpPr>
          <p:spPr>
            <a:xfrm>
              <a:off x="3767208" y="2886213"/>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quot;No&quot; Symbol 106"/>
            <p:cNvSpPr/>
            <p:nvPr/>
          </p:nvSpPr>
          <p:spPr>
            <a:xfrm>
              <a:off x="3784908" y="2943776"/>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pic>
        <p:nvPicPr>
          <p:cNvPr id="108"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5328" y="4478624"/>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p:cNvSpPr/>
          <p:nvPr/>
        </p:nvSpPr>
        <p:spPr>
          <a:xfrm>
            <a:off x="3992708" y="4424285"/>
            <a:ext cx="870751" cy="461665"/>
          </a:xfrm>
          <a:prstGeom prst="rect">
            <a:avLst/>
          </a:prstGeom>
        </p:spPr>
        <p:txBody>
          <a:bodyPr wrap="none">
            <a:spAutoFit/>
          </a:bodyPr>
          <a:lstStyle/>
          <a:p>
            <a:r>
              <a:rPr lang="en-AU" sz="2400" dirty="0"/>
              <a:t>100%</a:t>
            </a:r>
          </a:p>
        </p:txBody>
      </p:sp>
      <p:sp>
        <p:nvSpPr>
          <p:cNvPr id="110" name="TextBox 109"/>
          <p:cNvSpPr txBox="1"/>
          <p:nvPr/>
        </p:nvSpPr>
        <p:spPr>
          <a:xfrm>
            <a:off x="5136379" y="4470451"/>
            <a:ext cx="583814" cy="369332"/>
          </a:xfrm>
          <a:prstGeom prst="rect">
            <a:avLst/>
          </a:prstGeom>
          <a:noFill/>
        </p:spPr>
        <p:txBody>
          <a:bodyPr wrap="none" rtlCol="0">
            <a:spAutoFit/>
          </a:bodyPr>
          <a:lstStyle/>
          <a:p>
            <a:r>
              <a:rPr lang="en-AU" dirty="0"/>
              <a:t>40%</a:t>
            </a:r>
          </a:p>
        </p:txBody>
      </p:sp>
      <p:sp>
        <p:nvSpPr>
          <p:cNvPr id="111" name="TextBox 110"/>
          <p:cNvSpPr txBox="1"/>
          <p:nvPr/>
        </p:nvSpPr>
        <p:spPr>
          <a:xfrm>
            <a:off x="5857325" y="4470451"/>
            <a:ext cx="466794" cy="369332"/>
          </a:xfrm>
          <a:prstGeom prst="rect">
            <a:avLst/>
          </a:prstGeom>
          <a:noFill/>
        </p:spPr>
        <p:txBody>
          <a:bodyPr wrap="none" rtlCol="0">
            <a:spAutoFit/>
          </a:bodyPr>
          <a:lstStyle/>
          <a:p>
            <a:r>
              <a:rPr lang="en-AU" dirty="0"/>
              <a:t>9%</a:t>
            </a:r>
          </a:p>
        </p:txBody>
      </p:sp>
      <p:sp>
        <p:nvSpPr>
          <p:cNvPr id="112" name="TextBox 111"/>
          <p:cNvSpPr txBox="1"/>
          <p:nvPr/>
        </p:nvSpPr>
        <p:spPr>
          <a:xfrm>
            <a:off x="6461250" y="4470451"/>
            <a:ext cx="583814" cy="369332"/>
          </a:xfrm>
          <a:prstGeom prst="rect">
            <a:avLst/>
          </a:prstGeom>
          <a:noFill/>
        </p:spPr>
        <p:txBody>
          <a:bodyPr wrap="none" rtlCol="0">
            <a:spAutoFit/>
          </a:bodyPr>
          <a:lstStyle/>
          <a:p>
            <a:r>
              <a:rPr lang="en-AU" dirty="0"/>
              <a:t>65%</a:t>
            </a:r>
          </a:p>
        </p:txBody>
      </p:sp>
      <p:grpSp>
        <p:nvGrpSpPr>
          <p:cNvPr id="119" name="Group 118"/>
          <p:cNvGrpSpPr/>
          <p:nvPr/>
        </p:nvGrpSpPr>
        <p:grpSpPr>
          <a:xfrm>
            <a:off x="7377044" y="2741333"/>
            <a:ext cx="1696598" cy="562585"/>
            <a:chOff x="7377044" y="3693140"/>
            <a:chExt cx="1696598" cy="562585"/>
          </a:xfrm>
        </p:grpSpPr>
        <p:sp>
          <p:nvSpPr>
            <p:cNvPr id="123" name="TextBox 122"/>
            <p:cNvSpPr txBox="1"/>
            <p:nvPr/>
          </p:nvSpPr>
          <p:spPr>
            <a:xfrm>
              <a:off x="7975264" y="3712822"/>
              <a:ext cx="1098378" cy="523220"/>
            </a:xfrm>
            <a:prstGeom prst="rect">
              <a:avLst/>
            </a:prstGeom>
            <a:noFill/>
          </p:spPr>
          <p:txBody>
            <a:bodyPr wrap="none" rtlCol="0">
              <a:spAutoFit/>
            </a:bodyPr>
            <a:lstStyle/>
            <a:p>
              <a:r>
                <a:rPr lang="en-AU" sz="2800" dirty="0"/>
                <a:t>$$$$$</a:t>
              </a:r>
            </a:p>
          </p:txBody>
        </p:sp>
        <p:grpSp>
          <p:nvGrpSpPr>
            <p:cNvPr id="125" name="Group 124"/>
            <p:cNvGrpSpPr/>
            <p:nvPr/>
          </p:nvGrpSpPr>
          <p:grpSpPr>
            <a:xfrm>
              <a:off x="7377044" y="3693140"/>
              <a:ext cx="562585" cy="562585"/>
              <a:chOff x="9279472" y="2261725"/>
              <a:chExt cx="562585" cy="562585"/>
            </a:xfrm>
          </p:grpSpPr>
          <p:sp>
            <p:nvSpPr>
              <p:cNvPr id="126" name="Rectangle 125"/>
              <p:cNvSpPr/>
              <p:nvPr/>
            </p:nvSpPr>
            <p:spPr>
              <a:xfrm>
                <a:off x="9279472" y="2261725"/>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7"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9279472" y="2281556"/>
                <a:ext cx="562585" cy="533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8" name="Group 127"/>
          <p:cNvGrpSpPr/>
          <p:nvPr/>
        </p:nvGrpSpPr>
        <p:grpSpPr>
          <a:xfrm>
            <a:off x="7377044" y="2053760"/>
            <a:ext cx="1157831" cy="562585"/>
            <a:chOff x="7377044" y="2978219"/>
            <a:chExt cx="1157831" cy="562585"/>
          </a:xfrm>
        </p:grpSpPr>
        <p:sp>
          <p:nvSpPr>
            <p:cNvPr id="129" name="TextBox 128"/>
            <p:cNvSpPr txBox="1"/>
            <p:nvPr/>
          </p:nvSpPr>
          <p:spPr>
            <a:xfrm>
              <a:off x="7984724" y="2997901"/>
              <a:ext cx="550151" cy="523220"/>
            </a:xfrm>
            <a:prstGeom prst="rect">
              <a:avLst/>
            </a:prstGeom>
            <a:noFill/>
          </p:spPr>
          <p:txBody>
            <a:bodyPr wrap="none" rtlCol="0">
              <a:spAutoFit/>
            </a:bodyPr>
            <a:lstStyle/>
            <a:p>
              <a:r>
                <a:rPr lang="en-AU" sz="2800" dirty="0"/>
                <a:t>$$</a:t>
              </a:r>
            </a:p>
          </p:txBody>
        </p:sp>
        <p:grpSp>
          <p:nvGrpSpPr>
            <p:cNvPr id="130" name="Group 129"/>
            <p:cNvGrpSpPr/>
            <p:nvPr/>
          </p:nvGrpSpPr>
          <p:grpSpPr>
            <a:xfrm>
              <a:off x="7377044" y="2978219"/>
              <a:ext cx="562585" cy="562585"/>
              <a:chOff x="-2622895" y="613980"/>
              <a:chExt cx="696305" cy="696305"/>
            </a:xfrm>
          </p:grpSpPr>
          <p:sp>
            <p:nvSpPr>
              <p:cNvPr id="134" name="Rectangle 133"/>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5"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6" name="Group 135"/>
          <p:cNvGrpSpPr/>
          <p:nvPr/>
        </p:nvGrpSpPr>
        <p:grpSpPr>
          <a:xfrm>
            <a:off x="7377044" y="1366187"/>
            <a:ext cx="965628" cy="562585"/>
            <a:chOff x="7377044" y="2305987"/>
            <a:chExt cx="965628" cy="562585"/>
          </a:xfrm>
        </p:grpSpPr>
        <p:sp>
          <p:nvSpPr>
            <p:cNvPr id="137" name="TextBox 136"/>
            <p:cNvSpPr txBox="1"/>
            <p:nvPr/>
          </p:nvSpPr>
          <p:spPr>
            <a:xfrm>
              <a:off x="7975264" y="2325669"/>
              <a:ext cx="367408" cy="523220"/>
            </a:xfrm>
            <a:prstGeom prst="rect">
              <a:avLst/>
            </a:prstGeom>
            <a:noFill/>
          </p:spPr>
          <p:txBody>
            <a:bodyPr wrap="none" rtlCol="0">
              <a:spAutoFit/>
            </a:bodyPr>
            <a:lstStyle/>
            <a:p>
              <a:r>
                <a:rPr lang="en-AU" sz="2800" dirty="0"/>
                <a:t>$</a:t>
              </a:r>
            </a:p>
          </p:txBody>
        </p:sp>
        <p:grpSp>
          <p:nvGrpSpPr>
            <p:cNvPr id="138" name="Group 137"/>
            <p:cNvGrpSpPr/>
            <p:nvPr/>
          </p:nvGrpSpPr>
          <p:grpSpPr>
            <a:xfrm>
              <a:off x="7377044" y="2305987"/>
              <a:ext cx="562585" cy="562585"/>
              <a:chOff x="-2790412" y="5046269"/>
              <a:chExt cx="696305" cy="696305"/>
            </a:xfrm>
          </p:grpSpPr>
          <p:sp>
            <p:nvSpPr>
              <p:cNvPr id="139" name="Rectangle 138"/>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0"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1" name="Group 140"/>
          <p:cNvGrpSpPr/>
          <p:nvPr/>
        </p:nvGrpSpPr>
        <p:grpSpPr>
          <a:xfrm>
            <a:off x="7377044" y="3428906"/>
            <a:ext cx="1148371" cy="562585"/>
            <a:chOff x="7377044" y="4368706"/>
            <a:chExt cx="1148371" cy="562585"/>
          </a:xfrm>
        </p:grpSpPr>
        <p:grpSp>
          <p:nvGrpSpPr>
            <p:cNvPr id="142" name="Group 141"/>
            <p:cNvGrpSpPr/>
            <p:nvPr/>
          </p:nvGrpSpPr>
          <p:grpSpPr>
            <a:xfrm>
              <a:off x="7377044" y="4368706"/>
              <a:ext cx="562585" cy="562585"/>
              <a:chOff x="3244063" y="1458576"/>
              <a:chExt cx="562585" cy="562585"/>
            </a:xfrm>
          </p:grpSpPr>
          <p:sp>
            <p:nvSpPr>
              <p:cNvPr id="144" name="Rectangle 143"/>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quot;No&quot; Symbol 144"/>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143" name="TextBox 142"/>
            <p:cNvSpPr txBox="1"/>
            <p:nvPr/>
          </p:nvSpPr>
          <p:spPr>
            <a:xfrm>
              <a:off x="7975264" y="4404917"/>
              <a:ext cx="550151" cy="523220"/>
            </a:xfrm>
            <a:prstGeom prst="rect">
              <a:avLst/>
            </a:prstGeom>
            <a:noFill/>
          </p:spPr>
          <p:txBody>
            <a:bodyPr wrap="none" rtlCol="0">
              <a:spAutoFit/>
            </a:bodyPr>
            <a:lstStyle/>
            <a:p>
              <a:r>
                <a:rPr lang="en-AU" sz="2800" dirty="0"/>
                <a:t>$0</a:t>
              </a:r>
            </a:p>
          </p:txBody>
        </p:sp>
      </p:grpSp>
      <p:sp>
        <p:nvSpPr>
          <p:cNvPr id="4" name="TextBox 3">
            <a:extLst>
              <a:ext uri="{FF2B5EF4-FFF2-40B4-BE49-F238E27FC236}">
                <a16:creationId xmlns:a16="http://schemas.microsoft.com/office/drawing/2014/main" id="{136C9F75-5FB6-0F2E-E209-6555A709EDF0}"/>
              </a:ext>
            </a:extLst>
          </p:cNvPr>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sp>
        <p:nvSpPr>
          <p:cNvPr id="5" name="Title 1">
            <a:extLst>
              <a:ext uri="{FF2B5EF4-FFF2-40B4-BE49-F238E27FC236}">
                <a16:creationId xmlns:a16="http://schemas.microsoft.com/office/drawing/2014/main" id="{4CEB3528-5F47-8F5D-A4EE-6CDC20A8E6F9}"/>
              </a:ext>
            </a:extLst>
          </p:cNvPr>
          <p:cNvSpPr txBox="1">
            <a:spLocks/>
          </p:cNvSpPr>
          <p:nvPr/>
        </p:nvSpPr>
        <p:spPr>
          <a:xfrm>
            <a:off x="1" y="12270"/>
            <a:ext cx="5069986"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a:t>Remember this?</a:t>
            </a:r>
          </a:p>
        </p:txBody>
      </p:sp>
    </p:spTree>
    <p:extLst>
      <p:ext uri="{BB962C8B-B14F-4D97-AF65-F5344CB8AC3E}">
        <p14:creationId xmlns:p14="http://schemas.microsoft.com/office/powerpoint/2010/main" val="362237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13994" y="693731"/>
            <a:ext cx="1937646" cy="646331"/>
          </a:xfrm>
          <a:prstGeom prst="rect">
            <a:avLst/>
          </a:prstGeom>
          <a:noFill/>
        </p:spPr>
        <p:txBody>
          <a:bodyPr wrap="none" rtlCol="0">
            <a:spAutoFit/>
          </a:bodyPr>
          <a:lstStyle/>
          <a:p>
            <a:r>
              <a:rPr lang="en-AU" sz="3600" u="sng" dirty="0"/>
              <a:t>Cost data</a:t>
            </a:r>
          </a:p>
        </p:txBody>
      </p:sp>
      <p:sp>
        <p:nvSpPr>
          <p:cNvPr id="21" name="TextBox 20"/>
          <p:cNvSpPr txBox="1"/>
          <p:nvPr/>
        </p:nvSpPr>
        <p:spPr>
          <a:xfrm>
            <a:off x="9942653" y="-734406"/>
            <a:ext cx="1370247" cy="369332"/>
          </a:xfrm>
          <a:prstGeom prst="rect">
            <a:avLst/>
          </a:prstGeom>
          <a:noFill/>
        </p:spPr>
        <p:txBody>
          <a:bodyPr wrap="none" rtlCol="0">
            <a:spAutoFit/>
          </a:bodyPr>
          <a:lstStyle/>
          <a:p>
            <a:r>
              <a:rPr lang="en-AU" dirty="0"/>
              <a:t>Feature data</a:t>
            </a:r>
          </a:p>
        </p:txBody>
      </p:sp>
      <p:sp>
        <p:nvSpPr>
          <p:cNvPr id="46" name="TextBox 45"/>
          <p:cNvSpPr txBox="1"/>
          <p:nvPr/>
        </p:nvSpPr>
        <p:spPr>
          <a:xfrm>
            <a:off x="5069986" y="1247809"/>
            <a:ext cx="2116349" cy="461665"/>
          </a:xfrm>
          <a:prstGeom prst="rect">
            <a:avLst/>
          </a:prstGeom>
          <a:noFill/>
        </p:spPr>
        <p:txBody>
          <a:bodyPr wrap="none" rtlCol="0">
            <a:spAutoFit/>
          </a:bodyPr>
          <a:lstStyle/>
          <a:p>
            <a:r>
              <a:rPr lang="en-AU" sz="2400" dirty="0"/>
              <a:t>Persistence (%)</a:t>
            </a:r>
          </a:p>
        </p:txBody>
      </p:sp>
      <p:sp>
        <p:nvSpPr>
          <p:cNvPr id="47" name="TextBox 46"/>
          <p:cNvSpPr txBox="1"/>
          <p:nvPr/>
        </p:nvSpPr>
        <p:spPr>
          <a:xfrm>
            <a:off x="3857254" y="1913328"/>
            <a:ext cx="1141659" cy="461665"/>
          </a:xfrm>
          <a:prstGeom prst="rect">
            <a:avLst/>
          </a:prstGeom>
          <a:noFill/>
        </p:spPr>
        <p:txBody>
          <a:bodyPr wrap="none" rtlCol="0">
            <a:spAutoFit/>
          </a:bodyPr>
          <a:lstStyle/>
          <a:p>
            <a:r>
              <a:rPr lang="en-AU" sz="2400" dirty="0"/>
              <a:t>Success</a:t>
            </a:r>
          </a:p>
        </p:txBody>
      </p:sp>
      <p:grpSp>
        <p:nvGrpSpPr>
          <p:cNvPr id="49" name="Group 48"/>
          <p:cNvGrpSpPr/>
          <p:nvPr/>
        </p:nvGrpSpPr>
        <p:grpSpPr>
          <a:xfrm>
            <a:off x="1174482" y="1283114"/>
            <a:ext cx="1926379" cy="1024202"/>
            <a:chOff x="1042402" y="1032216"/>
            <a:chExt cx="1926379" cy="1024202"/>
          </a:xfrm>
        </p:grpSpPr>
        <p:sp>
          <p:nvSpPr>
            <p:cNvPr id="33" name="Rectangle 32"/>
            <p:cNvSpPr/>
            <p:nvPr/>
          </p:nvSpPr>
          <p:spPr>
            <a:xfrm>
              <a:off x="2406196" y="1492740"/>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2406196" y="1512571"/>
              <a:ext cx="562585" cy="53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54017" y="1032216"/>
              <a:ext cx="1109599" cy="461665"/>
            </a:xfrm>
            <a:prstGeom prst="rect">
              <a:avLst/>
            </a:prstGeom>
            <a:noFill/>
          </p:spPr>
          <p:txBody>
            <a:bodyPr wrap="none" rtlCol="0">
              <a:spAutoFit/>
            </a:bodyPr>
            <a:lstStyle/>
            <a:p>
              <a:r>
                <a:rPr lang="en-AU" sz="2400" dirty="0"/>
                <a:t>Actions</a:t>
              </a:r>
            </a:p>
          </p:txBody>
        </p:sp>
        <p:grpSp>
          <p:nvGrpSpPr>
            <p:cNvPr id="26" name="Group 25"/>
            <p:cNvGrpSpPr/>
            <p:nvPr/>
          </p:nvGrpSpPr>
          <p:grpSpPr>
            <a:xfrm>
              <a:off x="1727525" y="1493833"/>
              <a:ext cx="562585" cy="562585"/>
              <a:chOff x="-2622895" y="613980"/>
              <a:chExt cx="696305" cy="696305"/>
            </a:xfrm>
          </p:grpSpPr>
          <p:sp>
            <p:nvSpPr>
              <p:cNvPr id="23" name="Rectangle 22"/>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042402" y="1493833"/>
              <a:ext cx="562585" cy="562585"/>
              <a:chOff x="-2790412" y="5046269"/>
              <a:chExt cx="696305" cy="696305"/>
            </a:xfrm>
          </p:grpSpPr>
          <p:sp>
            <p:nvSpPr>
              <p:cNvPr id="32" name="Rectangle 31"/>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p:cNvSpPr txBox="1"/>
          <p:nvPr/>
        </p:nvSpPr>
        <p:spPr>
          <a:xfrm rot="16200000">
            <a:off x="-1272877" y="3283458"/>
            <a:ext cx="2948949" cy="369332"/>
          </a:xfrm>
          <a:prstGeom prst="rect">
            <a:avLst/>
          </a:prstGeom>
          <a:noFill/>
        </p:spPr>
        <p:txBody>
          <a:bodyPr wrap="none" rtlCol="0">
            <a:spAutoFit/>
          </a:bodyPr>
          <a:lstStyle/>
          <a:p>
            <a:r>
              <a:rPr lang="en-AU" dirty="0"/>
              <a:t>Projects for managing threats</a:t>
            </a:r>
          </a:p>
        </p:txBody>
      </p:sp>
      <p:sp>
        <p:nvSpPr>
          <p:cNvPr id="54" name="TextBox 53"/>
          <p:cNvSpPr txBox="1"/>
          <p:nvPr/>
        </p:nvSpPr>
        <p:spPr>
          <a:xfrm>
            <a:off x="4070453" y="2430898"/>
            <a:ext cx="715260" cy="461665"/>
          </a:xfrm>
          <a:prstGeom prst="rect">
            <a:avLst/>
          </a:prstGeom>
          <a:noFill/>
        </p:spPr>
        <p:txBody>
          <a:bodyPr wrap="none" rtlCol="0">
            <a:spAutoFit/>
          </a:bodyPr>
          <a:lstStyle/>
          <a:p>
            <a:r>
              <a:rPr lang="en-AU" sz="2400" dirty="0"/>
              <a:t>90%</a:t>
            </a:r>
          </a:p>
        </p:txBody>
      </p:sp>
      <p:pic>
        <p:nvPicPr>
          <p:cNvPr id="73"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5861" y="3149535"/>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4070453" y="3095196"/>
            <a:ext cx="715260" cy="461665"/>
          </a:xfrm>
          <a:prstGeom prst="rect">
            <a:avLst/>
          </a:prstGeom>
          <a:noFill/>
        </p:spPr>
        <p:txBody>
          <a:bodyPr wrap="none" rtlCol="0">
            <a:spAutoFit/>
          </a:bodyPr>
          <a:lstStyle/>
          <a:p>
            <a:r>
              <a:rPr lang="en-AU" sz="2400" dirty="0"/>
              <a:t>20%</a:t>
            </a:r>
          </a:p>
        </p:txBody>
      </p:sp>
      <p:sp>
        <p:nvSpPr>
          <p:cNvPr id="79" name="TextBox 78"/>
          <p:cNvSpPr txBox="1"/>
          <p:nvPr/>
        </p:nvSpPr>
        <p:spPr>
          <a:xfrm>
            <a:off x="4070453" y="3759494"/>
            <a:ext cx="715260" cy="461665"/>
          </a:xfrm>
          <a:prstGeom prst="rect">
            <a:avLst/>
          </a:prstGeom>
          <a:noFill/>
        </p:spPr>
        <p:txBody>
          <a:bodyPr wrap="none" rtlCol="0">
            <a:spAutoFit/>
          </a:bodyPr>
          <a:lstStyle/>
          <a:p>
            <a:r>
              <a:rPr lang="en-AU" sz="2400" dirty="0"/>
              <a:t>50%</a:t>
            </a:r>
          </a:p>
        </p:txBody>
      </p:sp>
      <p:grpSp>
        <p:nvGrpSpPr>
          <p:cNvPr id="122" name="Group 121"/>
          <p:cNvGrpSpPr/>
          <p:nvPr/>
        </p:nvGrpSpPr>
        <p:grpSpPr>
          <a:xfrm>
            <a:off x="5136379" y="1716227"/>
            <a:ext cx="583814" cy="1130169"/>
            <a:chOff x="5136379" y="1716227"/>
            <a:chExt cx="583814" cy="1130169"/>
          </a:xfrm>
        </p:grpSpPr>
        <p:grpSp>
          <p:nvGrpSpPr>
            <p:cNvPr id="36" name="Group 35"/>
            <p:cNvGrpSpPr>
              <a:grpSpLocks noChangeAspect="1"/>
            </p:cNvGrpSpPr>
            <p:nvPr/>
          </p:nvGrpSpPr>
          <p:grpSpPr>
            <a:xfrm>
              <a:off x="5213320" y="1716227"/>
              <a:ext cx="429932" cy="561600"/>
              <a:chOff x="199951" y="2162824"/>
              <a:chExt cx="639368" cy="733591"/>
            </a:xfrm>
          </p:grpSpPr>
          <p:sp>
            <p:nvSpPr>
              <p:cNvPr id="11" name="Rectangle 10"/>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66" name="TextBox 65"/>
            <p:cNvSpPr txBox="1"/>
            <p:nvPr/>
          </p:nvSpPr>
          <p:spPr>
            <a:xfrm>
              <a:off x="5136379" y="2477064"/>
              <a:ext cx="583814" cy="369332"/>
            </a:xfrm>
            <a:prstGeom prst="rect">
              <a:avLst/>
            </a:prstGeom>
            <a:noFill/>
          </p:spPr>
          <p:txBody>
            <a:bodyPr wrap="none" rtlCol="0">
              <a:spAutoFit/>
            </a:bodyPr>
            <a:lstStyle/>
            <a:p>
              <a:r>
                <a:rPr lang="en-AU" dirty="0"/>
                <a:t>95%</a:t>
              </a:r>
            </a:p>
          </p:txBody>
        </p:sp>
      </p:grpSp>
      <p:grpSp>
        <p:nvGrpSpPr>
          <p:cNvPr id="121" name="Group 120"/>
          <p:cNvGrpSpPr/>
          <p:nvPr/>
        </p:nvGrpSpPr>
        <p:grpSpPr>
          <a:xfrm>
            <a:off x="5776450" y="1712850"/>
            <a:ext cx="628544" cy="1797844"/>
            <a:chOff x="5711966" y="1712850"/>
            <a:chExt cx="628544" cy="1797844"/>
          </a:xfrm>
        </p:grpSpPr>
        <p:grpSp>
          <p:nvGrpSpPr>
            <p:cNvPr id="37" name="Group 36"/>
            <p:cNvGrpSpPr>
              <a:grpSpLocks noChangeAspect="1"/>
            </p:cNvGrpSpPr>
            <p:nvPr/>
          </p:nvGrpSpPr>
          <p:grpSpPr>
            <a:xfrm>
              <a:off x="5711966" y="1712850"/>
              <a:ext cx="628544" cy="561600"/>
              <a:chOff x="185870" y="2964248"/>
              <a:chExt cx="667530" cy="596434"/>
            </a:xfrm>
          </p:grpSpPr>
          <p:sp>
            <p:nvSpPr>
              <p:cNvPr id="17" name="Rectangle 16"/>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8" name="Picture 17"/>
              <p:cNvPicPr>
                <a:picLocks noChangeAspect="1"/>
              </p:cNvPicPr>
              <p:nvPr/>
            </p:nvPicPr>
            <p:blipFill>
              <a:blip r:embed="rId7"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sp>
          <p:nvSpPr>
            <p:cNvPr id="82" name="TextBox 81"/>
            <p:cNvSpPr txBox="1"/>
            <p:nvPr/>
          </p:nvSpPr>
          <p:spPr>
            <a:xfrm>
              <a:off x="5734331" y="3141362"/>
              <a:ext cx="583814" cy="369332"/>
            </a:xfrm>
            <a:prstGeom prst="rect">
              <a:avLst/>
            </a:prstGeom>
            <a:noFill/>
          </p:spPr>
          <p:txBody>
            <a:bodyPr wrap="none" rtlCol="0">
              <a:spAutoFit/>
            </a:bodyPr>
            <a:lstStyle/>
            <a:p>
              <a:r>
                <a:rPr lang="en-AU" dirty="0"/>
                <a:t>10%</a:t>
              </a:r>
            </a:p>
          </p:txBody>
        </p:sp>
      </p:grpSp>
      <p:grpSp>
        <p:nvGrpSpPr>
          <p:cNvPr id="120" name="Group 119"/>
          <p:cNvGrpSpPr/>
          <p:nvPr/>
        </p:nvGrpSpPr>
        <p:grpSpPr>
          <a:xfrm>
            <a:off x="6461250" y="1712850"/>
            <a:ext cx="583814" cy="2462142"/>
            <a:chOff x="6461250" y="1712850"/>
            <a:chExt cx="583814" cy="2462142"/>
          </a:xfrm>
        </p:grpSpPr>
        <p:grpSp>
          <p:nvGrpSpPr>
            <p:cNvPr id="41" name="Group 40"/>
            <p:cNvGrpSpPr>
              <a:grpSpLocks noChangeAspect="1"/>
            </p:cNvGrpSpPr>
            <p:nvPr/>
          </p:nvGrpSpPr>
          <p:grpSpPr>
            <a:xfrm>
              <a:off x="6472357" y="1712850"/>
              <a:ext cx="561600" cy="561600"/>
              <a:chOff x="4908376" y="1516788"/>
              <a:chExt cx="658422" cy="658422"/>
            </a:xfrm>
          </p:grpSpPr>
          <p:sp>
            <p:nvSpPr>
              <p:cNvPr id="9" name="Rectangle 8"/>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0" name="Picture 9"/>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83" name="TextBox 82"/>
            <p:cNvSpPr txBox="1"/>
            <p:nvPr/>
          </p:nvSpPr>
          <p:spPr>
            <a:xfrm>
              <a:off x="6461250" y="3805660"/>
              <a:ext cx="583814" cy="369332"/>
            </a:xfrm>
            <a:prstGeom prst="rect">
              <a:avLst/>
            </a:prstGeom>
            <a:noFill/>
          </p:spPr>
          <p:txBody>
            <a:bodyPr wrap="none" rtlCol="0">
              <a:spAutoFit/>
            </a:bodyPr>
            <a:lstStyle/>
            <a:p>
              <a:r>
                <a:rPr lang="en-AU" dirty="0"/>
                <a:t>70%</a:t>
              </a:r>
            </a:p>
          </p:txBody>
        </p:sp>
      </p:grpSp>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pic>
        <p:nvPicPr>
          <p:cNvPr id="88"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7183" y="3813831"/>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7182" y="2484599"/>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1637" y="3813833"/>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p:cNvGrpSpPr/>
          <p:nvPr/>
        </p:nvGrpSpPr>
        <p:grpSpPr>
          <a:xfrm>
            <a:off x="3223399" y="1743638"/>
            <a:ext cx="562585" cy="562585"/>
            <a:chOff x="3244063" y="1458576"/>
            <a:chExt cx="562585" cy="562585"/>
          </a:xfrm>
        </p:grpSpPr>
        <p:sp>
          <p:nvSpPr>
            <p:cNvPr id="103" name="Rectangle 102"/>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quot;No&quot; Symbol 103"/>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5" name="Group 104"/>
          <p:cNvGrpSpPr/>
          <p:nvPr/>
        </p:nvGrpSpPr>
        <p:grpSpPr>
          <a:xfrm>
            <a:off x="568869" y="4373825"/>
            <a:ext cx="562585" cy="562585"/>
            <a:chOff x="3767208" y="2886213"/>
            <a:chExt cx="562585" cy="562585"/>
          </a:xfrm>
        </p:grpSpPr>
        <p:sp>
          <p:nvSpPr>
            <p:cNvPr id="106" name="Rectangle 105"/>
            <p:cNvSpPr/>
            <p:nvPr/>
          </p:nvSpPr>
          <p:spPr>
            <a:xfrm>
              <a:off x="3767208" y="2886213"/>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quot;No&quot; Symbol 106"/>
            <p:cNvSpPr/>
            <p:nvPr/>
          </p:nvSpPr>
          <p:spPr>
            <a:xfrm>
              <a:off x="3784908" y="2943776"/>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pic>
        <p:nvPicPr>
          <p:cNvPr id="108"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5328" y="4478624"/>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p:cNvSpPr/>
          <p:nvPr/>
        </p:nvSpPr>
        <p:spPr>
          <a:xfrm>
            <a:off x="3992708" y="4424285"/>
            <a:ext cx="870751" cy="461665"/>
          </a:xfrm>
          <a:prstGeom prst="rect">
            <a:avLst/>
          </a:prstGeom>
        </p:spPr>
        <p:txBody>
          <a:bodyPr wrap="none">
            <a:spAutoFit/>
          </a:bodyPr>
          <a:lstStyle/>
          <a:p>
            <a:r>
              <a:rPr lang="en-AU" sz="2400" dirty="0"/>
              <a:t>100%</a:t>
            </a:r>
          </a:p>
        </p:txBody>
      </p:sp>
      <p:sp>
        <p:nvSpPr>
          <p:cNvPr id="110" name="TextBox 109"/>
          <p:cNvSpPr txBox="1"/>
          <p:nvPr/>
        </p:nvSpPr>
        <p:spPr>
          <a:xfrm>
            <a:off x="5136379" y="4470451"/>
            <a:ext cx="583814" cy="369332"/>
          </a:xfrm>
          <a:prstGeom prst="rect">
            <a:avLst/>
          </a:prstGeom>
          <a:noFill/>
        </p:spPr>
        <p:txBody>
          <a:bodyPr wrap="none" rtlCol="0">
            <a:spAutoFit/>
          </a:bodyPr>
          <a:lstStyle/>
          <a:p>
            <a:r>
              <a:rPr lang="en-AU" dirty="0"/>
              <a:t>40%</a:t>
            </a:r>
          </a:p>
        </p:txBody>
      </p:sp>
      <p:sp>
        <p:nvSpPr>
          <p:cNvPr id="111" name="TextBox 110"/>
          <p:cNvSpPr txBox="1"/>
          <p:nvPr/>
        </p:nvSpPr>
        <p:spPr>
          <a:xfrm>
            <a:off x="5857325" y="4470451"/>
            <a:ext cx="466794" cy="369332"/>
          </a:xfrm>
          <a:prstGeom prst="rect">
            <a:avLst/>
          </a:prstGeom>
          <a:noFill/>
        </p:spPr>
        <p:txBody>
          <a:bodyPr wrap="none" rtlCol="0">
            <a:spAutoFit/>
          </a:bodyPr>
          <a:lstStyle/>
          <a:p>
            <a:r>
              <a:rPr lang="en-AU" dirty="0"/>
              <a:t>9%</a:t>
            </a:r>
          </a:p>
        </p:txBody>
      </p:sp>
      <p:sp>
        <p:nvSpPr>
          <p:cNvPr id="112" name="TextBox 111"/>
          <p:cNvSpPr txBox="1"/>
          <p:nvPr/>
        </p:nvSpPr>
        <p:spPr>
          <a:xfrm>
            <a:off x="6461250" y="4470451"/>
            <a:ext cx="583814" cy="369332"/>
          </a:xfrm>
          <a:prstGeom prst="rect">
            <a:avLst/>
          </a:prstGeom>
          <a:noFill/>
        </p:spPr>
        <p:txBody>
          <a:bodyPr wrap="none" rtlCol="0">
            <a:spAutoFit/>
          </a:bodyPr>
          <a:lstStyle/>
          <a:p>
            <a:r>
              <a:rPr lang="en-AU" dirty="0"/>
              <a:t>65%</a:t>
            </a:r>
          </a:p>
        </p:txBody>
      </p:sp>
      <p:grpSp>
        <p:nvGrpSpPr>
          <p:cNvPr id="119" name="Group 118"/>
          <p:cNvGrpSpPr/>
          <p:nvPr/>
        </p:nvGrpSpPr>
        <p:grpSpPr>
          <a:xfrm>
            <a:off x="7377044" y="2741333"/>
            <a:ext cx="1696598" cy="562585"/>
            <a:chOff x="7377044" y="3693140"/>
            <a:chExt cx="1696598" cy="562585"/>
          </a:xfrm>
        </p:grpSpPr>
        <p:sp>
          <p:nvSpPr>
            <p:cNvPr id="123" name="TextBox 122"/>
            <p:cNvSpPr txBox="1"/>
            <p:nvPr/>
          </p:nvSpPr>
          <p:spPr>
            <a:xfrm>
              <a:off x="7975264" y="3712822"/>
              <a:ext cx="1098378" cy="523220"/>
            </a:xfrm>
            <a:prstGeom prst="rect">
              <a:avLst/>
            </a:prstGeom>
            <a:noFill/>
          </p:spPr>
          <p:txBody>
            <a:bodyPr wrap="none" rtlCol="0">
              <a:spAutoFit/>
            </a:bodyPr>
            <a:lstStyle/>
            <a:p>
              <a:r>
                <a:rPr lang="en-AU" sz="2800" dirty="0"/>
                <a:t>$$$$$</a:t>
              </a:r>
            </a:p>
          </p:txBody>
        </p:sp>
        <p:grpSp>
          <p:nvGrpSpPr>
            <p:cNvPr id="125" name="Group 124"/>
            <p:cNvGrpSpPr/>
            <p:nvPr/>
          </p:nvGrpSpPr>
          <p:grpSpPr>
            <a:xfrm>
              <a:off x="7377044" y="3693140"/>
              <a:ext cx="562585" cy="562585"/>
              <a:chOff x="9279472" y="2261725"/>
              <a:chExt cx="562585" cy="562585"/>
            </a:xfrm>
          </p:grpSpPr>
          <p:sp>
            <p:nvSpPr>
              <p:cNvPr id="126" name="Rectangle 125"/>
              <p:cNvSpPr/>
              <p:nvPr/>
            </p:nvSpPr>
            <p:spPr>
              <a:xfrm>
                <a:off x="9279472" y="2261725"/>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7"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9279472" y="2281556"/>
                <a:ext cx="562585" cy="533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8" name="Group 127"/>
          <p:cNvGrpSpPr/>
          <p:nvPr/>
        </p:nvGrpSpPr>
        <p:grpSpPr>
          <a:xfrm>
            <a:off x="7377044" y="2053760"/>
            <a:ext cx="1157831" cy="562585"/>
            <a:chOff x="7377044" y="2978219"/>
            <a:chExt cx="1157831" cy="562585"/>
          </a:xfrm>
        </p:grpSpPr>
        <p:sp>
          <p:nvSpPr>
            <p:cNvPr id="129" name="TextBox 128"/>
            <p:cNvSpPr txBox="1"/>
            <p:nvPr/>
          </p:nvSpPr>
          <p:spPr>
            <a:xfrm>
              <a:off x="7984724" y="2997901"/>
              <a:ext cx="550151" cy="523220"/>
            </a:xfrm>
            <a:prstGeom prst="rect">
              <a:avLst/>
            </a:prstGeom>
            <a:noFill/>
          </p:spPr>
          <p:txBody>
            <a:bodyPr wrap="none" rtlCol="0">
              <a:spAutoFit/>
            </a:bodyPr>
            <a:lstStyle/>
            <a:p>
              <a:r>
                <a:rPr lang="en-AU" sz="2800" dirty="0"/>
                <a:t>$$</a:t>
              </a:r>
            </a:p>
          </p:txBody>
        </p:sp>
        <p:grpSp>
          <p:nvGrpSpPr>
            <p:cNvPr id="130" name="Group 129"/>
            <p:cNvGrpSpPr/>
            <p:nvPr/>
          </p:nvGrpSpPr>
          <p:grpSpPr>
            <a:xfrm>
              <a:off x="7377044" y="2978219"/>
              <a:ext cx="562585" cy="562585"/>
              <a:chOff x="-2622895" y="613980"/>
              <a:chExt cx="696305" cy="696305"/>
            </a:xfrm>
          </p:grpSpPr>
          <p:sp>
            <p:nvSpPr>
              <p:cNvPr id="134" name="Rectangle 133"/>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5"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6" name="Group 135"/>
          <p:cNvGrpSpPr/>
          <p:nvPr/>
        </p:nvGrpSpPr>
        <p:grpSpPr>
          <a:xfrm>
            <a:off x="7377044" y="1366187"/>
            <a:ext cx="965628" cy="562585"/>
            <a:chOff x="7377044" y="2305987"/>
            <a:chExt cx="965628" cy="562585"/>
          </a:xfrm>
        </p:grpSpPr>
        <p:sp>
          <p:nvSpPr>
            <p:cNvPr id="137" name="TextBox 136"/>
            <p:cNvSpPr txBox="1"/>
            <p:nvPr/>
          </p:nvSpPr>
          <p:spPr>
            <a:xfrm>
              <a:off x="7975264" y="2325669"/>
              <a:ext cx="367408" cy="523220"/>
            </a:xfrm>
            <a:prstGeom prst="rect">
              <a:avLst/>
            </a:prstGeom>
            <a:noFill/>
          </p:spPr>
          <p:txBody>
            <a:bodyPr wrap="none" rtlCol="0">
              <a:spAutoFit/>
            </a:bodyPr>
            <a:lstStyle/>
            <a:p>
              <a:r>
                <a:rPr lang="en-AU" sz="2800" dirty="0"/>
                <a:t>$</a:t>
              </a:r>
            </a:p>
          </p:txBody>
        </p:sp>
        <p:grpSp>
          <p:nvGrpSpPr>
            <p:cNvPr id="138" name="Group 137"/>
            <p:cNvGrpSpPr/>
            <p:nvPr/>
          </p:nvGrpSpPr>
          <p:grpSpPr>
            <a:xfrm>
              <a:off x="7377044" y="2305987"/>
              <a:ext cx="562585" cy="562585"/>
              <a:chOff x="-2790412" y="5046269"/>
              <a:chExt cx="696305" cy="696305"/>
            </a:xfrm>
          </p:grpSpPr>
          <p:sp>
            <p:nvSpPr>
              <p:cNvPr id="139" name="Rectangle 138"/>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0"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1" name="Group 140"/>
          <p:cNvGrpSpPr/>
          <p:nvPr/>
        </p:nvGrpSpPr>
        <p:grpSpPr>
          <a:xfrm>
            <a:off x="7377044" y="3428906"/>
            <a:ext cx="1148371" cy="562585"/>
            <a:chOff x="7377044" y="4368706"/>
            <a:chExt cx="1148371" cy="562585"/>
          </a:xfrm>
        </p:grpSpPr>
        <p:grpSp>
          <p:nvGrpSpPr>
            <p:cNvPr id="142" name="Group 141"/>
            <p:cNvGrpSpPr/>
            <p:nvPr/>
          </p:nvGrpSpPr>
          <p:grpSpPr>
            <a:xfrm>
              <a:off x="7377044" y="4368706"/>
              <a:ext cx="562585" cy="562585"/>
              <a:chOff x="3244063" y="1458576"/>
              <a:chExt cx="562585" cy="562585"/>
            </a:xfrm>
          </p:grpSpPr>
          <p:sp>
            <p:nvSpPr>
              <p:cNvPr id="144" name="Rectangle 143"/>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quot;No&quot; Symbol 144"/>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143" name="TextBox 142"/>
            <p:cNvSpPr txBox="1"/>
            <p:nvPr/>
          </p:nvSpPr>
          <p:spPr>
            <a:xfrm>
              <a:off x="7975264" y="4404917"/>
              <a:ext cx="550151" cy="523220"/>
            </a:xfrm>
            <a:prstGeom prst="rect">
              <a:avLst/>
            </a:prstGeom>
            <a:noFill/>
          </p:spPr>
          <p:txBody>
            <a:bodyPr wrap="none" rtlCol="0">
              <a:spAutoFit/>
            </a:bodyPr>
            <a:lstStyle/>
            <a:p>
              <a:r>
                <a:rPr lang="en-AU" sz="2800" dirty="0"/>
                <a:t>$0</a:t>
              </a:r>
            </a:p>
          </p:txBody>
        </p:sp>
      </p:grpSp>
      <p:sp>
        <p:nvSpPr>
          <p:cNvPr id="87" name="Title 1"/>
          <p:cNvSpPr>
            <a:spLocks noGrp="1"/>
          </p:cNvSpPr>
          <p:nvPr>
            <p:ph type="title"/>
          </p:nvPr>
        </p:nvSpPr>
        <p:spPr>
          <a:xfrm>
            <a:off x="1" y="12270"/>
            <a:ext cx="7186334" cy="857250"/>
          </a:xfrm>
        </p:spPr>
        <p:txBody>
          <a:bodyPr>
            <a:normAutofit fontScale="90000"/>
          </a:bodyPr>
          <a:lstStyle/>
          <a:p>
            <a:r>
              <a:rPr lang="en-AU" b="1" dirty="0"/>
              <a:t>Priority threat management</a:t>
            </a:r>
          </a:p>
        </p:txBody>
      </p:sp>
      <p:sp>
        <p:nvSpPr>
          <p:cNvPr id="6" name="Rectangle 5">
            <a:extLst>
              <a:ext uri="{FF2B5EF4-FFF2-40B4-BE49-F238E27FC236}">
                <a16:creationId xmlns:a16="http://schemas.microsoft.com/office/drawing/2014/main" id="{5A491AF8-E97A-BA1A-65A1-5046E102499E}"/>
              </a:ext>
            </a:extLst>
          </p:cNvPr>
          <p:cNvSpPr/>
          <p:nvPr/>
        </p:nvSpPr>
        <p:spPr>
          <a:xfrm>
            <a:off x="534968" y="2380930"/>
            <a:ext cx="614185" cy="56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68D8E844-D635-4B02-EFE2-39E64FF8DF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8" y="2531533"/>
            <a:ext cx="498686" cy="286493"/>
          </a:xfrm>
          <a:prstGeom prst="rect">
            <a:avLst/>
          </a:prstGeom>
        </p:spPr>
      </p:pic>
      <p:sp>
        <p:nvSpPr>
          <p:cNvPr id="24" name="Rectangle 23">
            <a:extLst>
              <a:ext uri="{FF2B5EF4-FFF2-40B4-BE49-F238E27FC236}">
                <a16:creationId xmlns:a16="http://schemas.microsoft.com/office/drawing/2014/main" id="{7CEF3635-D104-9D94-8BC1-3692D3932127}"/>
              </a:ext>
            </a:extLst>
          </p:cNvPr>
          <p:cNvSpPr/>
          <p:nvPr/>
        </p:nvSpPr>
        <p:spPr>
          <a:xfrm>
            <a:off x="502910" y="3045228"/>
            <a:ext cx="628544" cy="56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descr="A black background with a black square&#10;&#10;Description automatically generated with medium confidence">
            <a:extLst>
              <a:ext uri="{FF2B5EF4-FFF2-40B4-BE49-F238E27FC236}">
                <a16:creationId xmlns:a16="http://schemas.microsoft.com/office/drawing/2014/main" id="{5651A8A9-553F-0B55-52D8-4CAE414F10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37042" y="3251019"/>
            <a:ext cx="626238" cy="235450"/>
          </a:xfrm>
          <a:prstGeom prst="rect">
            <a:avLst/>
          </a:prstGeom>
        </p:spPr>
      </p:pic>
      <p:sp>
        <p:nvSpPr>
          <p:cNvPr id="39" name="Rectangle 38">
            <a:extLst>
              <a:ext uri="{FF2B5EF4-FFF2-40B4-BE49-F238E27FC236}">
                <a16:creationId xmlns:a16="http://schemas.microsoft.com/office/drawing/2014/main" id="{C68BE492-4002-138B-7162-FB906F400386}"/>
              </a:ext>
            </a:extLst>
          </p:cNvPr>
          <p:cNvSpPr/>
          <p:nvPr/>
        </p:nvSpPr>
        <p:spPr>
          <a:xfrm>
            <a:off x="569854" y="3709528"/>
            <a:ext cx="561600" cy="5615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descr="A black background with a black square&#10;&#10;Description automatically generated with medium confidence">
            <a:extLst>
              <a:ext uri="{FF2B5EF4-FFF2-40B4-BE49-F238E27FC236}">
                <a16:creationId xmlns:a16="http://schemas.microsoft.com/office/drawing/2014/main" id="{17A99F77-BEDB-60D8-31D7-2FFC1CDD4F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4891" y="3767482"/>
            <a:ext cx="429417" cy="441710"/>
          </a:xfrm>
          <a:prstGeom prst="rect">
            <a:avLst/>
          </a:prstGeom>
        </p:spPr>
      </p:pic>
      <p:sp>
        <p:nvSpPr>
          <p:cNvPr id="42" name="Rectangle 41">
            <a:extLst>
              <a:ext uri="{FF2B5EF4-FFF2-40B4-BE49-F238E27FC236}">
                <a16:creationId xmlns:a16="http://schemas.microsoft.com/office/drawing/2014/main" id="{113A2B79-4D31-2837-AF21-C280F3BD7BBB}"/>
              </a:ext>
            </a:extLst>
          </p:cNvPr>
          <p:cNvSpPr/>
          <p:nvPr/>
        </p:nvSpPr>
        <p:spPr>
          <a:xfrm>
            <a:off x="386264" y="2201404"/>
            <a:ext cx="885822" cy="2201696"/>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07412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13994" y="693731"/>
            <a:ext cx="1937646" cy="646331"/>
          </a:xfrm>
          <a:prstGeom prst="rect">
            <a:avLst/>
          </a:prstGeom>
          <a:noFill/>
        </p:spPr>
        <p:txBody>
          <a:bodyPr wrap="none" rtlCol="0">
            <a:spAutoFit/>
          </a:bodyPr>
          <a:lstStyle/>
          <a:p>
            <a:r>
              <a:rPr lang="en-AU" sz="3600" u="sng" dirty="0"/>
              <a:t>Cost data</a:t>
            </a:r>
          </a:p>
        </p:txBody>
      </p:sp>
      <p:sp>
        <p:nvSpPr>
          <p:cNvPr id="21" name="TextBox 20"/>
          <p:cNvSpPr txBox="1"/>
          <p:nvPr/>
        </p:nvSpPr>
        <p:spPr>
          <a:xfrm>
            <a:off x="9942653" y="-734406"/>
            <a:ext cx="1370247" cy="369332"/>
          </a:xfrm>
          <a:prstGeom prst="rect">
            <a:avLst/>
          </a:prstGeom>
          <a:noFill/>
        </p:spPr>
        <p:txBody>
          <a:bodyPr wrap="none" rtlCol="0">
            <a:spAutoFit/>
          </a:bodyPr>
          <a:lstStyle/>
          <a:p>
            <a:r>
              <a:rPr lang="en-AU" dirty="0"/>
              <a:t>Feature data</a:t>
            </a:r>
          </a:p>
        </p:txBody>
      </p:sp>
      <p:sp>
        <p:nvSpPr>
          <p:cNvPr id="46" name="TextBox 45"/>
          <p:cNvSpPr txBox="1"/>
          <p:nvPr/>
        </p:nvSpPr>
        <p:spPr>
          <a:xfrm>
            <a:off x="5069986" y="1247809"/>
            <a:ext cx="2116349" cy="461665"/>
          </a:xfrm>
          <a:prstGeom prst="rect">
            <a:avLst/>
          </a:prstGeom>
          <a:noFill/>
        </p:spPr>
        <p:txBody>
          <a:bodyPr wrap="none" rtlCol="0">
            <a:spAutoFit/>
          </a:bodyPr>
          <a:lstStyle/>
          <a:p>
            <a:r>
              <a:rPr lang="en-AU" sz="2400" dirty="0"/>
              <a:t>Persistence (%)</a:t>
            </a:r>
          </a:p>
        </p:txBody>
      </p:sp>
      <p:sp>
        <p:nvSpPr>
          <p:cNvPr id="47" name="TextBox 46"/>
          <p:cNvSpPr txBox="1"/>
          <p:nvPr/>
        </p:nvSpPr>
        <p:spPr>
          <a:xfrm>
            <a:off x="3857254" y="1913328"/>
            <a:ext cx="1141659" cy="461665"/>
          </a:xfrm>
          <a:prstGeom prst="rect">
            <a:avLst/>
          </a:prstGeom>
          <a:noFill/>
        </p:spPr>
        <p:txBody>
          <a:bodyPr wrap="none" rtlCol="0">
            <a:spAutoFit/>
          </a:bodyPr>
          <a:lstStyle/>
          <a:p>
            <a:r>
              <a:rPr lang="en-AU" sz="2400" dirty="0"/>
              <a:t>Success</a:t>
            </a:r>
          </a:p>
        </p:txBody>
      </p:sp>
      <p:grpSp>
        <p:nvGrpSpPr>
          <p:cNvPr id="49" name="Group 48"/>
          <p:cNvGrpSpPr/>
          <p:nvPr/>
        </p:nvGrpSpPr>
        <p:grpSpPr>
          <a:xfrm>
            <a:off x="1174482" y="1283114"/>
            <a:ext cx="1926379" cy="1024202"/>
            <a:chOff x="1042402" y="1032216"/>
            <a:chExt cx="1926379" cy="1024202"/>
          </a:xfrm>
        </p:grpSpPr>
        <p:sp>
          <p:nvSpPr>
            <p:cNvPr id="33" name="Rectangle 32"/>
            <p:cNvSpPr/>
            <p:nvPr/>
          </p:nvSpPr>
          <p:spPr>
            <a:xfrm>
              <a:off x="2406196" y="1492740"/>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2406196" y="1512571"/>
              <a:ext cx="562585" cy="53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54017" y="1032216"/>
              <a:ext cx="1109599" cy="461665"/>
            </a:xfrm>
            <a:prstGeom prst="rect">
              <a:avLst/>
            </a:prstGeom>
            <a:noFill/>
          </p:spPr>
          <p:txBody>
            <a:bodyPr wrap="none" rtlCol="0">
              <a:spAutoFit/>
            </a:bodyPr>
            <a:lstStyle/>
            <a:p>
              <a:r>
                <a:rPr lang="en-AU" sz="2400" dirty="0"/>
                <a:t>Actions</a:t>
              </a:r>
            </a:p>
          </p:txBody>
        </p:sp>
        <p:grpSp>
          <p:nvGrpSpPr>
            <p:cNvPr id="26" name="Group 25"/>
            <p:cNvGrpSpPr/>
            <p:nvPr/>
          </p:nvGrpSpPr>
          <p:grpSpPr>
            <a:xfrm>
              <a:off x="1727525" y="1493833"/>
              <a:ext cx="562585" cy="562585"/>
              <a:chOff x="-2622895" y="613980"/>
              <a:chExt cx="696305" cy="696305"/>
            </a:xfrm>
          </p:grpSpPr>
          <p:sp>
            <p:nvSpPr>
              <p:cNvPr id="23" name="Rectangle 22"/>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042402" y="1493833"/>
              <a:ext cx="562585" cy="562585"/>
              <a:chOff x="-2790412" y="5046269"/>
              <a:chExt cx="696305" cy="696305"/>
            </a:xfrm>
          </p:grpSpPr>
          <p:sp>
            <p:nvSpPr>
              <p:cNvPr id="32" name="Rectangle 31"/>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p:cNvSpPr txBox="1"/>
          <p:nvPr/>
        </p:nvSpPr>
        <p:spPr>
          <a:xfrm rot="16200000">
            <a:off x="-1272877" y="3283458"/>
            <a:ext cx="2948949" cy="369332"/>
          </a:xfrm>
          <a:prstGeom prst="rect">
            <a:avLst/>
          </a:prstGeom>
          <a:noFill/>
        </p:spPr>
        <p:txBody>
          <a:bodyPr wrap="none" rtlCol="0">
            <a:spAutoFit/>
          </a:bodyPr>
          <a:lstStyle/>
          <a:p>
            <a:r>
              <a:rPr lang="en-AU" dirty="0"/>
              <a:t>Projects for managing threats</a:t>
            </a:r>
          </a:p>
        </p:txBody>
      </p:sp>
      <p:sp>
        <p:nvSpPr>
          <p:cNvPr id="54" name="TextBox 53"/>
          <p:cNvSpPr txBox="1"/>
          <p:nvPr/>
        </p:nvSpPr>
        <p:spPr>
          <a:xfrm>
            <a:off x="4070453" y="2430898"/>
            <a:ext cx="715260" cy="461665"/>
          </a:xfrm>
          <a:prstGeom prst="rect">
            <a:avLst/>
          </a:prstGeom>
          <a:noFill/>
        </p:spPr>
        <p:txBody>
          <a:bodyPr wrap="none" rtlCol="0">
            <a:spAutoFit/>
          </a:bodyPr>
          <a:lstStyle/>
          <a:p>
            <a:r>
              <a:rPr lang="en-AU" sz="2400" dirty="0"/>
              <a:t>90%</a:t>
            </a:r>
          </a:p>
        </p:txBody>
      </p:sp>
      <p:pic>
        <p:nvPicPr>
          <p:cNvPr id="73"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5861" y="3149535"/>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4070453" y="3095196"/>
            <a:ext cx="715260" cy="461665"/>
          </a:xfrm>
          <a:prstGeom prst="rect">
            <a:avLst/>
          </a:prstGeom>
          <a:noFill/>
        </p:spPr>
        <p:txBody>
          <a:bodyPr wrap="none" rtlCol="0">
            <a:spAutoFit/>
          </a:bodyPr>
          <a:lstStyle/>
          <a:p>
            <a:r>
              <a:rPr lang="en-AU" sz="2400" dirty="0"/>
              <a:t>20%</a:t>
            </a:r>
          </a:p>
        </p:txBody>
      </p:sp>
      <p:sp>
        <p:nvSpPr>
          <p:cNvPr id="79" name="TextBox 78"/>
          <p:cNvSpPr txBox="1"/>
          <p:nvPr/>
        </p:nvSpPr>
        <p:spPr>
          <a:xfrm>
            <a:off x="4070453" y="3759494"/>
            <a:ext cx="715260" cy="461665"/>
          </a:xfrm>
          <a:prstGeom prst="rect">
            <a:avLst/>
          </a:prstGeom>
          <a:noFill/>
        </p:spPr>
        <p:txBody>
          <a:bodyPr wrap="none" rtlCol="0">
            <a:spAutoFit/>
          </a:bodyPr>
          <a:lstStyle/>
          <a:p>
            <a:r>
              <a:rPr lang="en-AU" sz="2400" dirty="0"/>
              <a:t>50%</a:t>
            </a:r>
          </a:p>
        </p:txBody>
      </p:sp>
      <p:grpSp>
        <p:nvGrpSpPr>
          <p:cNvPr id="122" name="Group 121"/>
          <p:cNvGrpSpPr/>
          <p:nvPr/>
        </p:nvGrpSpPr>
        <p:grpSpPr>
          <a:xfrm>
            <a:off x="5136379" y="1716227"/>
            <a:ext cx="583814" cy="1130169"/>
            <a:chOff x="5136379" y="1716227"/>
            <a:chExt cx="583814" cy="1130169"/>
          </a:xfrm>
        </p:grpSpPr>
        <p:grpSp>
          <p:nvGrpSpPr>
            <p:cNvPr id="36" name="Group 35"/>
            <p:cNvGrpSpPr>
              <a:grpSpLocks noChangeAspect="1"/>
            </p:cNvGrpSpPr>
            <p:nvPr/>
          </p:nvGrpSpPr>
          <p:grpSpPr>
            <a:xfrm>
              <a:off x="5213320" y="1716227"/>
              <a:ext cx="429932" cy="561600"/>
              <a:chOff x="199951" y="2162824"/>
              <a:chExt cx="639368" cy="733591"/>
            </a:xfrm>
          </p:grpSpPr>
          <p:sp>
            <p:nvSpPr>
              <p:cNvPr id="11" name="Rectangle 10"/>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66" name="TextBox 65"/>
            <p:cNvSpPr txBox="1"/>
            <p:nvPr/>
          </p:nvSpPr>
          <p:spPr>
            <a:xfrm>
              <a:off x="5136379" y="2477064"/>
              <a:ext cx="583814" cy="369332"/>
            </a:xfrm>
            <a:prstGeom prst="rect">
              <a:avLst/>
            </a:prstGeom>
            <a:noFill/>
          </p:spPr>
          <p:txBody>
            <a:bodyPr wrap="none" rtlCol="0">
              <a:spAutoFit/>
            </a:bodyPr>
            <a:lstStyle/>
            <a:p>
              <a:r>
                <a:rPr lang="en-AU" dirty="0"/>
                <a:t>95%</a:t>
              </a:r>
            </a:p>
          </p:txBody>
        </p:sp>
      </p:grpSp>
      <p:grpSp>
        <p:nvGrpSpPr>
          <p:cNvPr id="121" name="Group 120"/>
          <p:cNvGrpSpPr/>
          <p:nvPr/>
        </p:nvGrpSpPr>
        <p:grpSpPr>
          <a:xfrm>
            <a:off x="5776450" y="1712850"/>
            <a:ext cx="628544" cy="1797844"/>
            <a:chOff x="5711966" y="1712850"/>
            <a:chExt cx="628544" cy="1797844"/>
          </a:xfrm>
        </p:grpSpPr>
        <p:grpSp>
          <p:nvGrpSpPr>
            <p:cNvPr id="37" name="Group 36"/>
            <p:cNvGrpSpPr>
              <a:grpSpLocks noChangeAspect="1"/>
            </p:cNvGrpSpPr>
            <p:nvPr/>
          </p:nvGrpSpPr>
          <p:grpSpPr>
            <a:xfrm>
              <a:off x="5711966" y="1712850"/>
              <a:ext cx="628544" cy="561600"/>
              <a:chOff x="185870" y="2964248"/>
              <a:chExt cx="667530" cy="596434"/>
            </a:xfrm>
          </p:grpSpPr>
          <p:sp>
            <p:nvSpPr>
              <p:cNvPr id="17" name="Rectangle 16"/>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8" name="Picture 17"/>
              <p:cNvPicPr>
                <a:picLocks noChangeAspect="1"/>
              </p:cNvPicPr>
              <p:nvPr/>
            </p:nvPicPr>
            <p:blipFill>
              <a:blip r:embed="rId7"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sp>
          <p:nvSpPr>
            <p:cNvPr id="82" name="TextBox 81"/>
            <p:cNvSpPr txBox="1"/>
            <p:nvPr/>
          </p:nvSpPr>
          <p:spPr>
            <a:xfrm>
              <a:off x="5734331" y="3141362"/>
              <a:ext cx="583814" cy="369332"/>
            </a:xfrm>
            <a:prstGeom prst="rect">
              <a:avLst/>
            </a:prstGeom>
            <a:noFill/>
          </p:spPr>
          <p:txBody>
            <a:bodyPr wrap="none" rtlCol="0">
              <a:spAutoFit/>
            </a:bodyPr>
            <a:lstStyle/>
            <a:p>
              <a:r>
                <a:rPr lang="en-AU" dirty="0"/>
                <a:t>10%</a:t>
              </a:r>
            </a:p>
          </p:txBody>
        </p:sp>
      </p:grpSp>
      <p:grpSp>
        <p:nvGrpSpPr>
          <p:cNvPr id="120" name="Group 119"/>
          <p:cNvGrpSpPr/>
          <p:nvPr/>
        </p:nvGrpSpPr>
        <p:grpSpPr>
          <a:xfrm>
            <a:off x="6461250" y="1712850"/>
            <a:ext cx="583814" cy="2462142"/>
            <a:chOff x="6461250" y="1712850"/>
            <a:chExt cx="583814" cy="2462142"/>
          </a:xfrm>
        </p:grpSpPr>
        <p:grpSp>
          <p:nvGrpSpPr>
            <p:cNvPr id="41" name="Group 40"/>
            <p:cNvGrpSpPr>
              <a:grpSpLocks noChangeAspect="1"/>
            </p:cNvGrpSpPr>
            <p:nvPr/>
          </p:nvGrpSpPr>
          <p:grpSpPr>
            <a:xfrm>
              <a:off x="6472357" y="1712850"/>
              <a:ext cx="561600" cy="561600"/>
              <a:chOff x="4908376" y="1516788"/>
              <a:chExt cx="658422" cy="658422"/>
            </a:xfrm>
          </p:grpSpPr>
          <p:sp>
            <p:nvSpPr>
              <p:cNvPr id="9" name="Rectangle 8"/>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0" name="Picture 9"/>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83" name="TextBox 82"/>
            <p:cNvSpPr txBox="1"/>
            <p:nvPr/>
          </p:nvSpPr>
          <p:spPr>
            <a:xfrm>
              <a:off x="6461250" y="3805660"/>
              <a:ext cx="583814" cy="369332"/>
            </a:xfrm>
            <a:prstGeom prst="rect">
              <a:avLst/>
            </a:prstGeom>
            <a:noFill/>
          </p:spPr>
          <p:txBody>
            <a:bodyPr wrap="none" rtlCol="0">
              <a:spAutoFit/>
            </a:bodyPr>
            <a:lstStyle/>
            <a:p>
              <a:r>
                <a:rPr lang="en-AU" dirty="0"/>
                <a:t>70%</a:t>
              </a:r>
            </a:p>
          </p:txBody>
        </p:sp>
      </p:grpSp>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pic>
        <p:nvPicPr>
          <p:cNvPr id="88"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7183" y="3813831"/>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7182" y="2484599"/>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1637" y="3813833"/>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p:cNvGrpSpPr/>
          <p:nvPr/>
        </p:nvGrpSpPr>
        <p:grpSpPr>
          <a:xfrm>
            <a:off x="3223399" y="1743638"/>
            <a:ext cx="562585" cy="562585"/>
            <a:chOff x="3244063" y="1458576"/>
            <a:chExt cx="562585" cy="562585"/>
          </a:xfrm>
        </p:grpSpPr>
        <p:sp>
          <p:nvSpPr>
            <p:cNvPr id="103" name="Rectangle 102"/>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quot;No&quot; Symbol 103"/>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5" name="Group 104"/>
          <p:cNvGrpSpPr/>
          <p:nvPr/>
        </p:nvGrpSpPr>
        <p:grpSpPr>
          <a:xfrm>
            <a:off x="568869" y="4373825"/>
            <a:ext cx="562585" cy="562585"/>
            <a:chOff x="3767208" y="2886213"/>
            <a:chExt cx="562585" cy="562585"/>
          </a:xfrm>
        </p:grpSpPr>
        <p:sp>
          <p:nvSpPr>
            <p:cNvPr id="106" name="Rectangle 105"/>
            <p:cNvSpPr/>
            <p:nvPr/>
          </p:nvSpPr>
          <p:spPr>
            <a:xfrm>
              <a:off x="3767208" y="2886213"/>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quot;No&quot; Symbol 106"/>
            <p:cNvSpPr/>
            <p:nvPr/>
          </p:nvSpPr>
          <p:spPr>
            <a:xfrm>
              <a:off x="3784908" y="2943776"/>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pic>
        <p:nvPicPr>
          <p:cNvPr id="108"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5328" y="4478624"/>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p:cNvSpPr/>
          <p:nvPr/>
        </p:nvSpPr>
        <p:spPr>
          <a:xfrm>
            <a:off x="3992708" y="4424285"/>
            <a:ext cx="870751" cy="461665"/>
          </a:xfrm>
          <a:prstGeom prst="rect">
            <a:avLst/>
          </a:prstGeom>
        </p:spPr>
        <p:txBody>
          <a:bodyPr wrap="none">
            <a:spAutoFit/>
          </a:bodyPr>
          <a:lstStyle/>
          <a:p>
            <a:r>
              <a:rPr lang="en-AU" sz="2400" dirty="0"/>
              <a:t>100%</a:t>
            </a:r>
          </a:p>
        </p:txBody>
      </p:sp>
      <p:sp>
        <p:nvSpPr>
          <p:cNvPr id="110" name="TextBox 109"/>
          <p:cNvSpPr txBox="1"/>
          <p:nvPr/>
        </p:nvSpPr>
        <p:spPr>
          <a:xfrm>
            <a:off x="5136379" y="4470451"/>
            <a:ext cx="583814" cy="369332"/>
          </a:xfrm>
          <a:prstGeom prst="rect">
            <a:avLst/>
          </a:prstGeom>
          <a:noFill/>
        </p:spPr>
        <p:txBody>
          <a:bodyPr wrap="none" rtlCol="0">
            <a:spAutoFit/>
          </a:bodyPr>
          <a:lstStyle/>
          <a:p>
            <a:r>
              <a:rPr lang="en-AU" dirty="0"/>
              <a:t>40%</a:t>
            </a:r>
          </a:p>
        </p:txBody>
      </p:sp>
      <p:sp>
        <p:nvSpPr>
          <p:cNvPr id="111" name="TextBox 110"/>
          <p:cNvSpPr txBox="1"/>
          <p:nvPr/>
        </p:nvSpPr>
        <p:spPr>
          <a:xfrm>
            <a:off x="5857325" y="4470451"/>
            <a:ext cx="466794" cy="369332"/>
          </a:xfrm>
          <a:prstGeom prst="rect">
            <a:avLst/>
          </a:prstGeom>
          <a:noFill/>
        </p:spPr>
        <p:txBody>
          <a:bodyPr wrap="none" rtlCol="0">
            <a:spAutoFit/>
          </a:bodyPr>
          <a:lstStyle/>
          <a:p>
            <a:r>
              <a:rPr lang="en-AU" dirty="0"/>
              <a:t>9%</a:t>
            </a:r>
          </a:p>
        </p:txBody>
      </p:sp>
      <p:sp>
        <p:nvSpPr>
          <p:cNvPr id="112" name="TextBox 111"/>
          <p:cNvSpPr txBox="1"/>
          <p:nvPr/>
        </p:nvSpPr>
        <p:spPr>
          <a:xfrm>
            <a:off x="6461250" y="4470451"/>
            <a:ext cx="583814" cy="369332"/>
          </a:xfrm>
          <a:prstGeom prst="rect">
            <a:avLst/>
          </a:prstGeom>
          <a:noFill/>
        </p:spPr>
        <p:txBody>
          <a:bodyPr wrap="none" rtlCol="0">
            <a:spAutoFit/>
          </a:bodyPr>
          <a:lstStyle/>
          <a:p>
            <a:r>
              <a:rPr lang="en-AU" dirty="0"/>
              <a:t>65%</a:t>
            </a:r>
          </a:p>
        </p:txBody>
      </p:sp>
      <p:grpSp>
        <p:nvGrpSpPr>
          <p:cNvPr id="119" name="Group 118"/>
          <p:cNvGrpSpPr/>
          <p:nvPr/>
        </p:nvGrpSpPr>
        <p:grpSpPr>
          <a:xfrm>
            <a:off x="7377044" y="2741333"/>
            <a:ext cx="1696598" cy="562585"/>
            <a:chOff x="7377044" y="3693140"/>
            <a:chExt cx="1696598" cy="562585"/>
          </a:xfrm>
        </p:grpSpPr>
        <p:sp>
          <p:nvSpPr>
            <p:cNvPr id="123" name="TextBox 122"/>
            <p:cNvSpPr txBox="1"/>
            <p:nvPr/>
          </p:nvSpPr>
          <p:spPr>
            <a:xfrm>
              <a:off x="7975264" y="3712822"/>
              <a:ext cx="1098378" cy="523220"/>
            </a:xfrm>
            <a:prstGeom prst="rect">
              <a:avLst/>
            </a:prstGeom>
            <a:noFill/>
          </p:spPr>
          <p:txBody>
            <a:bodyPr wrap="none" rtlCol="0">
              <a:spAutoFit/>
            </a:bodyPr>
            <a:lstStyle/>
            <a:p>
              <a:r>
                <a:rPr lang="en-AU" sz="2800" dirty="0"/>
                <a:t>$$$$$</a:t>
              </a:r>
            </a:p>
          </p:txBody>
        </p:sp>
        <p:grpSp>
          <p:nvGrpSpPr>
            <p:cNvPr id="125" name="Group 124"/>
            <p:cNvGrpSpPr/>
            <p:nvPr/>
          </p:nvGrpSpPr>
          <p:grpSpPr>
            <a:xfrm>
              <a:off x="7377044" y="3693140"/>
              <a:ext cx="562585" cy="562585"/>
              <a:chOff x="9279472" y="2261725"/>
              <a:chExt cx="562585" cy="562585"/>
            </a:xfrm>
          </p:grpSpPr>
          <p:sp>
            <p:nvSpPr>
              <p:cNvPr id="126" name="Rectangle 125"/>
              <p:cNvSpPr/>
              <p:nvPr/>
            </p:nvSpPr>
            <p:spPr>
              <a:xfrm>
                <a:off x="9279472" y="2261725"/>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7"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9279472" y="2281556"/>
                <a:ext cx="562585" cy="533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8" name="Group 127"/>
          <p:cNvGrpSpPr/>
          <p:nvPr/>
        </p:nvGrpSpPr>
        <p:grpSpPr>
          <a:xfrm>
            <a:off x="7377044" y="2053760"/>
            <a:ext cx="1157831" cy="562585"/>
            <a:chOff x="7377044" y="2978219"/>
            <a:chExt cx="1157831" cy="562585"/>
          </a:xfrm>
        </p:grpSpPr>
        <p:sp>
          <p:nvSpPr>
            <p:cNvPr id="129" name="TextBox 128"/>
            <p:cNvSpPr txBox="1"/>
            <p:nvPr/>
          </p:nvSpPr>
          <p:spPr>
            <a:xfrm>
              <a:off x="7984724" y="2997901"/>
              <a:ext cx="550151" cy="523220"/>
            </a:xfrm>
            <a:prstGeom prst="rect">
              <a:avLst/>
            </a:prstGeom>
            <a:noFill/>
          </p:spPr>
          <p:txBody>
            <a:bodyPr wrap="none" rtlCol="0">
              <a:spAutoFit/>
            </a:bodyPr>
            <a:lstStyle/>
            <a:p>
              <a:r>
                <a:rPr lang="en-AU" sz="2800" dirty="0"/>
                <a:t>$$</a:t>
              </a:r>
            </a:p>
          </p:txBody>
        </p:sp>
        <p:grpSp>
          <p:nvGrpSpPr>
            <p:cNvPr id="130" name="Group 129"/>
            <p:cNvGrpSpPr/>
            <p:nvPr/>
          </p:nvGrpSpPr>
          <p:grpSpPr>
            <a:xfrm>
              <a:off x="7377044" y="2978219"/>
              <a:ext cx="562585" cy="562585"/>
              <a:chOff x="-2622895" y="613980"/>
              <a:chExt cx="696305" cy="696305"/>
            </a:xfrm>
          </p:grpSpPr>
          <p:sp>
            <p:nvSpPr>
              <p:cNvPr id="134" name="Rectangle 133"/>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5"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6" name="Group 135"/>
          <p:cNvGrpSpPr/>
          <p:nvPr/>
        </p:nvGrpSpPr>
        <p:grpSpPr>
          <a:xfrm>
            <a:off x="7377044" y="1366187"/>
            <a:ext cx="965628" cy="562585"/>
            <a:chOff x="7377044" y="2305987"/>
            <a:chExt cx="965628" cy="562585"/>
          </a:xfrm>
        </p:grpSpPr>
        <p:sp>
          <p:nvSpPr>
            <p:cNvPr id="137" name="TextBox 136"/>
            <p:cNvSpPr txBox="1"/>
            <p:nvPr/>
          </p:nvSpPr>
          <p:spPr>
            <a:xfrm>
              <a:off x="7975264" y="2325669"/>
              <a:ext cx="367408" cy="523220"/>
            </a:xfrm>
            <a:prstGeom prst="rect">
              <a:avLst/>
            </a:prstGeom>
            <a:noFill/>
          </p:spPr>
          <p:txBody>
            <a:bodyPr wrap="none" rtlCol="0">
              <a:spAutoFit/>
            </a:bodyPr>
            <a:lstStyle/>
            <a:p>
              <a:r>
                <a:rPr lang="en-AU" sz="2800" dirty="0"/>
                <a:t>$</a:t>
              </a:r>
            </a:p>
          </p:txBody>
        </p:sp>
        <p:grpSp>
          <p:nvGrpSpPr>
            <p:cNvPr id="138" name="Group 137"/>
            <p:cNvGrpSpPr/>
            <p:nvPr/>
          </p:nvGrpSpPr>
          <p:grpSpPr>
            <a:xfrm>
              <a:off x="7377044" y="2305987"/>
              <a:ext cx="562585" cy="562585"/>
              <a:chOff x="-2790412" y="5046269"/>
              <a:chExt cx="696305" cy="696305"/>
            </a:xfrm>
          </p:grpSpPr>
          <p:sp>
            <p:nvSpPr>
              <p:cNvPr id="139" name="Rectangle 138"/>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0"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1" name="Group 140"/>
          <p:cNvGrpSpPr/>
          <p:nvPr/>
        </p:nvGrpSpPr>
        <p:grpSpPr>
          <a:xfrm>
            <a:off x="7377044" y="3428906"/>
            <a:ext cx="1148371" cy="562585"/>
            <a:chOff x="7377044" y="4368706"/>
            <a:chExt cx="1148371" cy="562585"/>
          </a:xfrm>
        </p:grpSpPr>
        <p:grpSp>
          <p:nvGrpSpPr>
            <p:cNvPr id="142" name="Group 141"/>
            <p:cNvGrpSpPr/>
            <p:nvPr/>
          </p:nvGrpSpPr>
          <p:grpSpPr>
            <a:xfrm>
              <a:off x="7377044" y="4368706"/>
              <a:ext cx="562585" cy="562585"/>
              <a:chOff x="3244063" y="1458576"/>
              <a:chExt cx="562585" cy="562585"/>
            </a:xfrm>
          </p:grpSpPr>
          <p:sp>
            <p:nvSpPr>
              <p:cNvPr id="144" name="Rectangle 143"/>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quot;No&quot; Symbol 144"/>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143" name="TextBox 142"/>
            <p:cNvSpPr txBox="1"/>
            <p:nvPr/>
          </p:nvSpPr>
          <p:spPr>
            <a:xfrm>
              <a:off x="7975264" y="4404917"/>
              <a:ext cx="550151" cy="523220"/>
            </a:xfrm>
            <a:prstGeom prst="rect">
              <a:avLst/>
            </a:prstGeom>
            <a:noFill/>
          </p:spPr>
          <p:txBody>
            <a:bodyPr wrap="none" rtlCol="0">
              <a:spAutoFit/>
            </a:bodyPr>
            <a:lstStyle/>
            <a:p>
              <a:r>
                <a:rPr lang="en-AU" sz="2800" dirty="0"/>
                <a:t>$0</a:t>
              </a:r>
            </a:p>
          </p:txBody>
        </p:sp>
      </p:grpSp>
      <p:sp>
        <p:nvSpPr>
          <p:cNvPr id="87" name="Title 1"/>
          <p:cNvSpPr>
            <a:spLocks noGrp="1"/>
          </p:cNvSpPr>
          <p:nvPr>
            <p:ph type="title"/>
          </p:nvPr>
        </p:nvSpPr>
        <p:spPr>
          <a:xfrm>
            <a:off x="1" y="12270"/>
            <a:ext cx="7186334" cy="857250"/>
          </a:xfrm>
        </p:spPr>
        <p:txBody>
          <a:bodyPr>
            <a:normAutofit fontScale="90000"/>
          </a:bodyPr>
          <a:lstStyle/>
          <a:p>
            <a:r>
              <a:rPr lang="en-AU" b="1" dirty="0"/>
              <a:t>Priority threat management</a:t>
            </a:r>
          </a:p>
        </p:txBody>
      </p:sp>
      <p:sp>
        <p:nvSpPr>
          <p:cNvPr id="6" name="Rectangle 5">
            <a:extLst>
              <a:ext uri="{FF2B5EF4-FFF2-40B4-BE49-F238E27FC236}">
                <a16:creationId xmlns:a16="http://schemas.microsoft.com/office/drawing/2014/main" id="{5A491AF8-E97A-BA1A-65A1-5046E102499E}"/>
              </a:ext>
            </a:extLst>
          </p:cNvPr>
          <p:cNvSpPr/>
          <p:nvPr/>
        </p:nvSpPr>
        <p:spPr>
          <a:xfrm>
            <a:off x="534968" y="2380930"/>
            <a:ext cx="614185" cy="56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68D8E844-D635-4B02-EFE2-39E64FF8DF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8" y="2531533"/>
            <a:ext cx="498686" cy="286493"/>
          </a:xfrm>
          <a:prstGeom prst="rect">
            <a:avLst/>
          </a:prstGeom>
        </p:spPr>
      </p:pic>
      <p:sp>
        <p:nvSpPr>
          <p:cNvPr id="24" name="Rectangle 23">
            <a:extLst>
              <a:ext uri="{FF2B5EF4-FFF2-40B4-BE49-F238E27FC236}">
                <a16:creationId xmlns:a16="http://schemas.microsoft.com/office/drawing/2014/main" id="{7CEF3635-D104-9D94-8BC1-3692D3932127}"/>
              </a:ext>
            </a:extLst>
          </p:cNvPr>
          <p:cNvSpPr/>
          <p:nvPr/>
        </p:nvSpPr>
        <p:spPr>
          <a:xfrm>
            <a:off x="502910" y="3045228"/>
            <a:ext cx="628544" cy="56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descr="A black background with a black square&#10;&#10;Description automatically generated with medium confidence">
            <a:extLst>
              <a:ext uri="{FF2B5EF4-FFF2-40B4-BE49-F238E27FC236}">
                <a16:creationId xmlns:a16="http://schemas.microsoft.com/office/drawing/2014/main" id="{5651A8A9-553F-0B55-52D8-4CAE414F10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37042" y="3251019"/>
            <a:ext cx="626238" cy="235450"/>
          </a:xfrm>
          <a:prstGeom prst="rect">
            <a:avLst/>
          </a:prstGeom>
        </p:spPr>
      </p:pic>
      <p:sp>
        <p:nvSpPr>
          <p:cNvPr id="39" name="Rectangle 38">
            <a:extLst>
              <a:ext uri="{FF2B5EF4-FFF2-40B4-BE49-F238E27FC236}">
                <a16:creationId xmlns:a16="http://schemas.microsoft.com/office/drawing/2014/main" id="{C68BE492-4002-138B-7162-FB906F400386}"/>
              </a:ext>
            </a:extLst>
          </p:cNvPr>
          <p:cNvSpPr/>
          <p:nvPr/>
        </p:nvSpPr>
        <p:spPr>
          <a:xfrm>
            <a:off x="569854" y="3709528"/>
            <a:ext cx="561600" cy="5615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descr="A black background with a black square&#10;&#10;Description automatically generated with medium confidence">
            <a:extLst>
              <a:ext uri="{FF2B5EF4-FFF2-40B4-BE49-F238E27FC236}">
                <a16:creationId xmlns:a16="http://schemas.microsoft.com/office/drawing/2014/main" id="{17A99F77-BEDB-60D8-31D7-2FFC1CDD4F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4891" y="3767482"/>
            <a:ext cx="429417" cy="441710"/>
          </a:xfrm>
          <a:prstGeom prst="rect">
            <a:avLst/>
          </a:prstGeom>
        </p:spPr>
      </p:pic>
      <p:sp>
        <p:nvSpPr>
          <p:cNvPr id="2" name="TextBox 1">
            <a:extLst>
              <a:ext uri="{FF2B5EF4-FFF2-40B4-BE49-F238E27FC236}">
                <a16:creationId xmlns:a16="http://schemas.microsoft.com/office/drawing/2014/main" id="{B9EC82A9-8BEB-01A6-32BB-27EC6FA81AA3}"/>
              </a:ext>
            </a:extLst>
          </p:cNvPr>
          <p:cNvSpPr txBox="1"/>
          <p:nvPr/>
        </p:nvSpPr>
        <p:spPr>
          <a:xfrm>
            <a:off x="6461250" y="2476426"/>
            <a:ext cx="583814" cy="369332"/>
          </a:xfrm>
          <a:prstGeom prst="rect">
            <a:avLst/>
          </a:prstGeom>
          <a:noFill/>
        </p:spPr>
        <p:txBody>
          <a:bodyPr wrap="none" rtlCol="0">
            <a:spAutoFit/>
          </a:bodyPr>
          <a:lstStyle/>
          <a:p>
            <a:r>
              <a:rPr lang="en-AU" dirty="0">
                <a:solidFill>
                  <a:srgbClr val="FFFF00"/>
                </a:solidFill>
              </a:rPr>
              <a:t>68%</a:t>
            </a:r>
          </a:p>
        </p:txBody>
      </p:sp>
      <p:sp>
        <p:nvSpPr>
          <p:cNvPr id="3" name="TextBox 2">
            <a:extLst>
              <a:ext uri="{FF2B5EF4-FFF2-40B4-BE49-F238E27FC236}">
                <a16:creationId xmlns:a16="http://schemas.microsoft.com/office/drawing/2014/main" id="{57374F14-D84E-1F8A-92A2-41E1125B2592}"/>
              </a:ext>
            </a:extLst>
          </p:cNvPr>
          <p:cNvSpPr txBox="1"/>
          <p:nvPr/>
        </p:nvSpPr>
        <p:spPr>
          <a:xfrm>
            <a:off x="5129222" y="3119252"/>
            <a:ext cx="583814" cy="369332"/>
          </a:xfrm>
          <a:prstGeom prst="rect">
            <a:avLst/>
          </a:prstGeom>
          <a:noFill/>
        </p:spPr>
        <p:txBody>
          <a:bodyPr wrap="none" rtlCol="0">
            <a:spAutoFit/>
          </a:bodyPr>
          <a:lstStyle/>
          <a:p>
            <a:r>
              <a:rPr lang="en-AU" dirty="0">
                <a:solidFill>
                  <a:srgbClr val="FFFF00"/>
                </a:solidFill>
              </a:rPr>
              <a:t>60%</a:t>
            </a:r>
          </a:p>
        </p:txBody>
      </p:sp>
      <p:sp>
        <p:nvSpPr>
          <p:cNvPr id="4" name="TextBox 3">
            <a:extLst>
              <a:ext uri="{FF2B5EF4-FFF2-40B4-BE49-F238E27FC236}">
                <a16:creationId xmlns:a16="http://schemas.microsoft.com/office/drawing/2014/main" id="{CEBB35A8-3672-D5B5-9F5E-DFFB562B6BD8}"/>
              </a:ext>
            </a:extLst>
          </p:cNvPr>
          <p:cNvSpPr txBox="1"/>
          <p:nvPr/>
        </p:nvSpPr>
        <p:spPr>
          <a:xfrm>
            <a:off x="5129222" y="3805660"/>
            <a:ext cx="583814" cy="369332"/>
          </a:xfrm>
          <a:prstGeom prst="rect">
            <a:avLst/>
          </a:prstGeom>
          <a:noFill/>
        </p:spPr>
        <p:txBody>
          <a:bodyPr wrap="none" rtlCol="0">
            <a:spAutoFit/>
          </a:bodyPr>
          <a:lstStyle/>
          <a:p>
            <a:r>
              <a:rPr lang="en-AU" dirty="0">
                <a:solidFill>
                  <a:srgbClr val="FFFF00"/>
                </a:solidFill>
              </a:rPr>
              <a:t>50%</a:t>
            </a:r>
          </a:p>
        </p:txBody>
      </p:sp>
      <p:sp>
        <p:nvSpPr>
          <p:cNvPr id="7" name="Rectangle 6">
            <a:extLst>
              <a:ext uri="{FF2B5EF4-FFF2-40B4-BE49-F238E27FC236}">
                <a16:creationId xmlns:a16="http://schemas.microsoft.com/office/drawing/2014/main" id="{95FE160B-F38D-CCC5-6651-7EE27631EC83}"/>
              </a:ext>
            </a:extLst>
          </p:cNvPr>
          <p:cNvSpPr/>
          <p:nvPr/>
        </p:nvSpPr>
        <p:spPr>
          <a:xfrm>
            <a:off x="5034547" y="2413615"/>
            <a:ext cx="1999405" cy="2017765"/>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73724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29C2E-DC8A-435E-CE40-029132B612F8}"/>
              </a:ext>
            </a:extLst>
          </p:cNvPr>
          <p:cNvSpPr>
            <a:spLocks noGrp="1"/>
          </p:cNvSpPr>
          <p:nvPr>
            <p:ph type="title"/>
          </p:nvPr>
        </p:nvSpPr>
        <p:spPr/>
        <p:txBody>
          <a:bodyPr/>
          <a:lstStyle/>
          <a:p>
            <a:r>
              <a:rPr lang="en-AU" dirty="0"/>
              <a:t>Case study</a:t>
            </a:r>
          </a:p>
        </p:txBody>
      </p:sp>
      <p:pic>
        <p:nvPicPr>
          <p:cNvPr id="5" name="Picture 4">
            <a:extLst>
              <a:ext uri="{FF2B5EF4-FFF2-40B4-BE49-F238E27FC236}">
                <a16:creationId xmlns:a16="http://schemas.microsoft.com/office/drawing/2014/main" id="{18BBBA87-4A3B-5F28-BB45-00F7F921FA45}"/>
              </a:ext>
            </a:extLst>
          </p:cNvPr>
          <p:cNvPicPr>
            <a:picLocks noChangeAspect="1"/>
          </p:cNvPicPr>
          <p:nvPr/>
        </p:nvPicPr>
        <p:blipFill rotWithShape="1">
          <a:blip r:embed="rId2"/>
          <a:srcRect l="45738" t="46630" r="12735" b="14154"/>
          <a:stretch/>
        </p:blipFill>
        <p:spPr>
          <a:xfrm>
            <a:off x="1486525" y="1063229"/>
            <a:ext cx="6390376" cy="3394472"/>
          </a:xfrm>
          <a:prstGeom prst="rect">
            <a:avLst/>
          </a:prstGeom>
        </p:spPr>
      </p:pic>
      <p:sp>
        <p:nvSpPr>
          <p:cNvPr id="6" name="TextBox 5">
            <a:extLst>
              <a:ext uri="{FF2B5EF4-FFF2-40B4-BE49-F238E27FC236}">
                <a16:creationId xmlns:a16="http://schemas.microsoft.com/office/drawing/2014/main" id="{65D3F4F1-E3FD-18D9-D456-732F79461768}"/>
              </a:ext>
            </a:extLst>
          </p:cNvPr>
          <p:cNvSpPr txBox="1"/>
          <p:nvPr/>
        </p:nvSpPr>
        <p:spPr>
          <a:xfrm>
            <a:off x="347132" y="4679323"/>
            <a:ext cx="7095067" cy="369332"/>
          </a:xfrm>
          <a:prstGeom prst="rect">
            <a:avLst/>
          </a:prstGeom>
          <a:noFill/>
        </p:spPr>
        <p:txBody>
          <a:bodyPr wrap="square" rtlCol="0">
            <a:spAutoFit/>
          </a:bodyPr>
          <a:lstStyle/>
          <a:p>
            <a:r>
              <a:rPr lang="en-AU" dirty="0"/>
              <a:t>Walsh et al. (2020) J Appl </a:t>
            </a:r>
            <a:r>
              <a:rPr lang="en-AU" dirty="0" err="1"/>
              <a:t>Ecol</a:t>
            </a:r>
            <a:r>
              <a:rPr lang="en-AU" dirty="0"/>
              <a:t>, DOI:10.1111/1365-2664.13646</a:t>
            </a:r>
          </a:p>
        </p:txBody>
      </p:sp>
    </p:spTree>
    <p:extLst>
      <p:ext uri="{BB962C8B-B14F-4D97-AF65-F5344CB8AC3E}">
        <p14:creationId xmlns:p14="http://schemas.microsoft.com/office/powerpoint/2010/main" val="2539961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D4D519-3E48-1EE2-4C6F-49B112989F02}"/>
              </a:ext>
            </a:extLst>
          </p:cNvPr>
          <p:cNvSpPr>
            <a:spLocks noGrp="1"/>
          </p:cNvSpPr>
          <p:nvPr>
            <p:ph idx="1"/>
          </p:nvPr>
        </p:nvSpPr>
        <p:spPr>
          <a:xfrm>
            <a:off x="457200" y="1200151"/>
            <a:ext cx="4284133" cy="3394472"/>
          </a:xfrm>
        </p:spPr>
        <p:txBody>
          <a:bodyPr/>
          <a:lstStyle/>
          <a:p>
            <a:r>
              <a:rPr lang="en-AU" dirty="0"/>
              <a:t>Lots of different strategies</a:t>
            </a:r>
          </a:p>
          <a:p>
            <a:r>
              <a:rPr lang="en-AU" dirty="0"/>
              <a:t>Each strategy could benefit one or more salmon groups</a:t>
            </a:r>
          </a:p>
        </p:txBody>
      </p:sp>
      <p:pic>
        <p:nvPicPr>
          <p:cNvPr id="6" name="Picture 5">
            <a:extLst>
              <a:ext uri="{FF2B5EF4-FFF2-40B4-BE49-F238E27FC236}">
                <a16:creationId xmlns:a16="http://schemas.microsoft.com/office/drawing/2014/main" id="{5ACEC5F0-3B92-9BDE-7B01-8BC7FB093985}"/>
              </a:ext>
            </a:extLst>
          </p:cNvPr>
          <p:cNvPicPr>
            <a:picLocks noChangeAspect="1"/>
          </p:cNvPicPr>
          <p:nvPr/>
        </p:nvPicPr>
        <p:blipFill rotWithShape="1">
          <a:blip r:embed="rId2"/>
          <a:srcRect l="35000" t="31494" r="36806" b="12371"/>
          <a:stretch/>
        </p:blipFill>
        <p:spPr>
          <a:xfrm>
            <a:off x="4572000" y="56614"/>
            <a:ext cx="4491567" cy="5030272"/>
          </a:xfrm>
          <a:prstGeom prst="rect">
            <a:avLst/>
          </a:prstGeom>
        </p:spPr>
      </p:pic>
      <p:sp>
        <p:nvSpPr>
          <p:cNvPr id="7" name="Title 1">
            <a:extLst>
              <a:ext uri="{FF2B5EF4-FFF2-40B4-BE49-F238E27FC236}">
                <a16:creationId xmlns:a16="http://schemas.microsoft.com/office/drawing/2014/main" id="{3E927859-9BB9-1E76-E4AE-43C7F1905D11}"/>
              </a:ext>
            </a:extLst>
          </p:cNvPr>
          <p:cNvSpPr>
            <a:spLocks noGrp="1"/>
          </p:cNvSpPr>
          <p:nvPr>
            <p:ph type="title"/>
          </p:nvPr>
        </p:nvSpPr>
        <p:spPr>
          <a:xfrm>
            <a:off x="457200" y="206375"/>
            <a:ext cx="3868738" cy="857250"/>
          </a:xfrm>
        </p:spPr>
        <p:txBody>
          <a:bodyPr/>
          <a:lstStyle/>
          <a:p>
            <a:r>
              <a:rPr lang="en-AU" dirty="0"/>
              <a:t>Case study</a:t>
            </a:r>
          </a:p>
        </p:txBody>
      </p:sp>
      <p:sp>
        <p:nvSpPr>
          <p:cNvPr id="8" name="TextBox 7">
            <a:extLst>
              <a:ext uri="{FF2B5EF4-FFF2-40B4-BE49-F238E27FC236}">
                <a16:creationId xmlns:a16="http://schemas.microsoft.com/office/drawing/2014/main" id="{3689A93F-3A36-636E-C2A9-95E6339FACE0}"/>
              </a:ext>
            </a:extLst>
          </p:cNvPr>
          <p:cNvSpPr txBox="1"/>
          <p:nvPr/>
        </p:nvSpPr>
        <p:spPr>
          <a:xfrm>
            <a:off x="80433" y="4731149"/>
            <a:ext cx="4135438" cy="276999"/>
          </a:xfrm>
          <a:prstGeom prst="rect">
            <a:avLst/>
          </a:prstGeom>
          <a:noFill/>
        </p:spPr>
        <p:txBody>
          <a:bodyPr wrap="square" rtlCol="0">
            <a:spAutoFit/>
          </a:bodyPr>
          <a:lstStyle/>
          <a:p>
            <a:r>
              <a:rPr lang="en-AU" sz="1200" dirty="0"/>
              <a:t>Walsh et al. (2020) J Appl </a:t>
            </a:r>
            <a:r>
              <a:rPr lang="en-AU" sz="1200" dirty="0" err="1"/>
              <a:t>Ecol</a:t>
            </a:r>
            <a:r>
              <a:rPr lang="en-AU" sz="1200" dirty="0"/>
              <a:t>, DOI:10.1111/1365-2664.13646</a:t>
            </a:r>
          </a:p>
        </p:txBody>
      </p:sp>
    </p:spTree>
    <p:extLst>
      <p:ext uri="{BB962C8B-B14F-4D97-AF65-F5344CB8AC3E}">
        <p14:creationId xmlns:p14="http://schemas.microsoft.com/office/powerpoint/2010/main" val="22509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706F-4A29-9E6A-4429-2C2DBBD42D13}"/>
              </a:ext>
            </a:extLst>
          </p:cNvPr>
          <p:cNvSpPr>
            <a:spLocks noGrp="1"/>
          </p:cNvSpPr>
          <p:nvPr>
            <p:ph type="title"/>
          </p:nvPr>
        </p:nvSpPr>
        <p:spPr>
          <a:xfrm>
            <a:off x="4019550" y="79466"/>
            <a:ext cx="4845050" cy="857250"/>
          </a:xfrm>
        </p:spPr>
        <p:txBody>
          <a:bodyPr/>
          <a:lstStyle/>
          <a:p>
            <a:r>
              <a:rPr lang="en-AU" dirty="0"/>
              <a:t>Prioritization</a:t>
            </a:r>
          </a:p>
        </p:txBody>
      </p:sp>
      <p:sp>
        <p:nvSpPr>
          <p:cNvPr id="3" name="Content Placeholder 2">
            <a:extLst>
              <a:ext uri="{FF2B5EF4-FFF2-40B4-BE49-F238E27FC236}">
                <a16:creationId xmlns:a16="http://schemas.microsoft.com/office/drawing/2014/main" id="{82F632E3-C195-F5B9-BE36-12921FC2BA7B}"/>
              </a:ext>
            </a:extLst>
          </p:cNvPr>
          <p:cNvSpPr>
            <a:spLocks noGrp="1"/>
          </p:cNvSpPr>
          <p:nvPr>
            <p:ph idx="1"/>
          </p:nvPr>
        </p:nvSpPr>
        <p:spPr>
          <a:xfrm>
            <a:off x="135466" y="285443"/>
            <a:ext cx="3884084" cy="4732865"/>
          </a:xfrm>
        </p:spPr>
        <p:txBody>
          <a:bodyPr>
            <a:normAutofit fontScale="85000" lnSpcReduction="20000"/>
          </a:bodyPr>
          <a:lstStyle/>
          <a:p>
            <a:r>
              <a:rPr lang="en-AU" dirty="0"/>
              <a:t>Best strategy at low budgets is </a:t>
            </a:r>
            <a:r>
              <a:rPr lang="en-AU" i="1" dirty="0"/>
              <a:t>generally </a:t>
            </a:r>
            <a:r>
              <a:rPr lang="en-AU" dirty="0"/>
              <a:t>limit industrial development</a:t>
            </a:r>
          </a:p>
          <a:p>
            <a:r>
              <a:rPr lang="en-AU" dirty="0"/>
              <a:t>Best strategies at low budget depend on desired threshold probability of persistence</a:t>
            </a:r>
          </a:p>
          <a:p>
            <a:r>
              <a:rPr lang="en-AU" dirty="0"/>
              <a:t>Best strategy at high budgets is always combined habitat strategy</a:t>
            </a:r>
          </a:p>
        </p:txBody>
      </p:sp>
      <p:pic>
        <p:nvPicPr>
          <p:cNvPr id="3074" name="Picture 2" descr="Details are in the caption following the image">
            <a:extLst>
              <a:ext uri="{FF2B5EF4-FFF2-40B4-BE49-F238E27FC236}">
                <a16:creationId xmlns:a16="http://schemas.microsoft.com/office/drawing/2014/main" id="{7E594DCC-2A1A-325F-7A98-C9112DBDA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550" y="936716"/>
            <a:ext cx="4988984" cy="39213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842D1-B957-F3F3-B00D-2D0EFB91B422}"/>
              </a:ext>
            </a:extLst>
          </p:cNvPr>
          <p:cNvSpPr txBox="1"/>
          <p:nvPr/>
        </p:nvSpPr>
        <p:spPr>
          <a:xfrm>
            <a:off x="4572000" y="4866501"/>
            <a:ext cx="4135438" cy="276999"/>
          </a:xfrm>
          <a:prstGeom prst="rect">
            <a:avLst/>
          </a:prstGeom>
          <a:noFill/>
        </p:spPr>
        <p:txBody>
          <a:bodyPr wrap="square" rtlCol="0">
            <a:spAutoFit/>
          </a:bodyPr>
          <a:lstStyle/>
          <a:p>
            <a:r>
              <a:rPr lang="en-AU" sz="1200" dirty="0"/>
              <a:t>Walsh et al. (2020) J Appl </a:t>
            </a:r>
            <a:r>
              <a:rPr lang="en-AU" sz="1200" dirty="0" err="1"/>
              <a:t>Ecol</a:t>
            </a:r>
            <a:r>
              <a:rPr lang="en-AU" sz="1200" dirty="0"/>
              <a:t>, DOI:10.1111/1365-2664.13646</a:t>
            </a:r>
          </a:p>
        </p:txBody>
      </p:sp>
    </p:spTree>
    <p:extLst>
      <p:ext uri="{BB962C8B-B14F-4D97-AF65-F5344CB8AC3E}">
        <p14:creationId xmlns:p14="http://schemas.microsoft.com/office/powerpoint/2010/main" val="206323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2C9A52E-3548-4D41-899F-07B2250E9175}"/>
              </a:ext>
            </a:extLst>
          </p:cNvPr>
          <p:cNvSpPr>
            <a:spLocks noGrp="1"/>
          </p:cNvSpPr>
          <p:nvPr>
            <p:ph type="title"/>
          </p:nvPr>
        </p:nvSpPr>
        <p:spPr>
          <a:xfrm>
            <a:off x="128372" y="161687"/>
            <a:ext cx="5946846" cy="857250"/>
          </a:xfrm>
        </p:spPr>
        <p:txBody>
          <a:bodyPr>
            <a:normAutofit/>
          </a:bodyPr>
          <a:lstStyle/>
          <a:p>
            <a:r>
              <a:rPr lang="en-AU" dirty="0">
                <a:solidFill>
                  <a:schemeClr val="bg1"/>
                </a:solidFill>
              </a:rPr>
              <a:t>Thanks for listening!</a:t>
            </a:r>
          </a:p>
        </p:txBody>
      </p:sp>
    </p:spTree>
    <p:extLst>
      <p:ext uri="{BB962C8B-B14F-4D97-AF65-F5344CB8AC3E}">
        <p14:creationId xmlns:p14="http://schemas.microsoft.com/office/powerpoint/2010/main" val="4289641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7A87-077A-2AC0-E86B-3659D44231DA}"/>
              </a:ext>
            </a:extLst>
          </p:cNvPr>
          <p:cNvSpPr>
            <a:spLocks noGrp="1"/>
          </p:cNvSpPr>
          <p:nvPr>
            <p:ph type="title"/>
          </p:nvPr>
        </p:nvSpPr>
        <p:spPr/>
        <p:txBody>
          <a:bodyPr/>
          <a:lstStyle/>
          <a:p>
            <a:r>
              <a:rPr lang="en-AU" dirty="0"/>
              <a:t>How to find a paper by DOI?</a:t>
            </a:r>
          </a:p>
        </p:txBody>
      </p:sp>
      <p:sp>
        <p:nvSpPr>
          <p:cNvPr id="3" name="Content Placeholder 2">
            <a:extLst>
              <a:ext uri="{FF2B5EF4-FFF2-40B4-BE49-F238E27FC236}">
                <a16:creationId xmlns:a16="http://schemas.microsoft.com/office/drawing/2014/main" id="{0D3A343A-2E7D-A63A-1C34-D3E38B62C057}"/>
              </a:ext>
            </a:extLst>
          </p:cNvPr>
          <p:cNvSpPr>
            <a:spLocks noGrp="1"/>
          </p:cNvSpPr>
          <p:nvPr>
            <p:ph idx="1"/>
          </p:nvPr>
        </p:nvSpPr>
        <p:spPr/>
        <p:txBody>
          <a:bodyPr>
            <a:normAutofit/>
          </a:bodyPr>
          <a:lstStyle/>
          <a:p>
            <a:pPr marL="0" indent="0">
              <a:buNone/>
            </a:pPr>
            <a:r>
              <a:rPr lang="en-AU" dirty="0"/>
              <a:t>1. select a DOI </a:t>
            </a:r>
          </a:p>
          <a:p>
            <a:pPr marL="0" indent="0">
              <a:buNone/>
            </a:pPr>
            <a:r>
              <a:rPr lang="en-AU" dirty="0"/>
              <a:t>-&gt; for example: 10.7717/peerj.9258</a:t>
            </a:r>
          </a:p>
          <a:p>
            <a:pPr marL="0" indent="0">
              <a:buNone/>
            </a:pPr>
            <a:r>
              <a:rPr lang="en-AU" dirty="0"/>
              <a:t>2. convert to a Web Address:</a:t>
            </a:r>
          </a:p>
          <a:p>
            <a:pPr marL="0" indent="0">
              <a:buNone/>
            </a:pPr>
            <a:r>
              <a:rPr lang="en-AU" dirty="0"/>
              <a:t>-&gt; https://doi.org/ 10.7717/peerj.9258</a:t>
            </a:r>
          </a:p>
          <a:p>
            <a:pPr marL="0" indent="0">
              <a:buNone/>
            </a:pPr>
            <a:r>
              <a:rPr lang="en-AU" dirty="0"/>
              <a:t>3. copy and paste into web browser address bar</a:t>
            </a:r>
          </a:p>
        </p:txBody>
      </p:sp>
      <p:pic>
        <p:nvPicPr>
          <p:cNvPr id="5" name="Picture 4">
            <a:extLst>
              <a:ext uri="{FF2B5EF4-FFF2-40B4-BE49-F238E27FC236}">
                <a16:creationId xmlns:a16="http://schemas.microsoft.com/office/drawing/2014/main" id="{F255FAAC-0610-6C46-55D7-DC94DF343875}"/>
              </a:ext>
            </a:extLst>
          </p:cNvPr>
          <p:cNvPicPr>
            <a:picLocks noChangeAspect="1"/>
          </p:cNvPicPr>
          <p:nvPr/>
        </p:nvPicPr>
        <p:blipFill rotWithShape="1">
          <a:blip r:embed="rId2"/>
          <a:srcRect l="7787" t="19527" r="11312" b="69545"/>
          <a:stretch/>
        </p:blipFill>
        <p:spPr>
          <a:xfrm>
            <a:off x="457200" y="4313557"/>
            <a:ext cx="7397647" cy="562131"/>
          </a:xfrm>
          <a:prstGeom prst="rect">
            <a:avLst/>
          </a:prstGeom>
        </p:spPr>
      </p:pic>
      <p:cxnSp>
        <p:nvCxnSpPr>
          <p:cNvPr id="7" name="Straight Arrow Connector 6">
            <a:extLst>
              <a:ext uri="{FF2B5EF4-FFF2-40B4-BE49-F238E27FC236}">
                <a16:creationId xmlns:a16="http://schemas.microsoft.com/office/drawing/2014/main" id="{B45C12C2-853D-4919-3C20-A5597FC35BBC}"/>
              </a:ext>
            </a:extLst>
          </p:cNvPr>
          <p:cNvCxnSpPr/>
          <p:nvPr/>
        </p:nvCxnSpPr>
        <p:spPr>
          <a:xfrm>
            <a:off x="899410" y="4009869"/>
            <a:ext cx="1026826" cy="7345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78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Box 111"/>
          <p:cNvSpPr txBox="1"/>
          <p:nvPr/>
        </p:nvSpPr>
        <p:spPr>
          <a:xfrm>
            <a:off x="7306055" y="3952150"/>
            <a:ext cx="1295611" cy="830997"/>
          </a:xfrm>
          <a:prstGeom prst="rect">
            <a:avLst/>
          </a:prstGeom>
          <a:noFill/>
        </p:spPr>
        <p:txBody>
          <a:bodyPr wrap="none" rtlCol="0">
            <a:spAutoFit/>
          </a:bodyPr>
          <a:lstStyle/>
          <a:p>
            <a:pPr algn="ctr"/>
            <a:r>
              <a:rPr lang="en-AU" sz="2400" dirty="0">
                <a:solidFill>
                  <a:srgbClr val="B3FFD0"/>
                </a:solidFill>
              </a:rPr>
              <a:t>Better </a:t>
            </a:r>
          </a:p>
          <a:p>
            <a:pPr algn="ctr"/>
            <a:r>
              <a:rPr lang="en-AU" sz="2400" dirty="0">
                <a:solidFill>
                  <a:srgbClr val="B3FFD0"/>
                </a:solidFill>
              </a:rPr>
              <a:t>outcome</a:t>
            </a:r>
          </a:p>
        </p:txBody>
      </p:sp>
      <p:sp>
        <p:nvSpPr>
          <p:cNvPr id="85" name="TextBox 84"/>
          <p:cNvSpPr txBox="1"/>
          <p:nvPr/>
        </p:nvSpPr>
        <p:spPr>
          <a:xfrm>
            <a:off x="5237647" y="3957491"/>
            <a:ext cx="1031308" cy="830997"/>
          </a:xfrm>
          <a:prstGeom prst="rect">
            <a:avLst/>
          </a:prstGeom>
          <a:noFill/>
        </p:spPr>
        <p:txBody>
          <a:bodyPr wrap="none" rtlCol="0">
            <a:spAutoFit/>
          </a:bodyPr>
          <a:lstStyle/>
          <a:p>
            <a:pPr algn="ctr"/>
            <a:r>
              <a:rPr lang="en-AU" sz="2400" dirty="0">
                <a:solidFill>
                  <a:srgbClr val="B3FFD0"/>
                </a:solidFill>
              </a:rPr>
              <a:t>Better </a:t>
            </a:r>
          </a:p>
          <a:p>
            <a:pPr algn="ctr"/>
            <a:r>
              <a:rPr lang="en-AU" sz="2400" dirty="0">
                <a:solidFill>
                  <a:srgbClr val="B3FFD0"/>
                </a:solidFill>
              </a:rPr>
              <a:t>plan</a:t>
            </a:r>
          </a:p>
        </p:txBody>
      </p:sp>
      <p:grpSp>
        <p:nvGrpSpPr>
          <p:cNvPr id="2" name="Group 1">
            <a:extLst>
              <a:ext uri="{FF2B5EF4-FFF2-40B4-BE49-F238E27FC236}">
                <a16:creationId xmlns:a16="http://schemas.microsoft.com/office/drawing/2014/main" id="{72440328-F283-F7D6-5099-935036DDE6DD}"/>
              </a:ext>
            </a:extLst>
          </p:cNvPr>
          <p:cNvGrpSpPr/>
          <p:nvPr/>
        </p:nvGrpSpPr>
        <p:grpSpPr>
          <a:xfrm>
            <a:off x="60629" y="1123005"/>
            <a:ext cx="8999677" cy="2897490"/>
            <a:chOff x="60629" y="92154"/>
            <a:chExt cx="8999677" cy="2897490"/>
          </a:xfrm>
        </p:grpSpPr>
        <p:cxnSp>
          <p:nvCxnSpPr>
            <p:cNvPr id="105" name="Straight Connector 104"/>
            <p:cNvCxnSpPr/>
            <p:nvPr/>
          </p:nvCxnSpPr>
          <p:spPr>
            <a:xfrm>
              <a:off x="7354726" y="400380"/>
              <a:ext cx="0" cy="10272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354726" y="1424762"/>
              <a:ext cx="14556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65330" y="1469555"/>
              <a:ext cx="882248" cy="436590"/>
            </a:xfrm>
            <a:prstGeom prst="rect">
              <a:avLst/>
            </a:prstGeom>
            <a:noFill/>
          </p:spPr>
          <p:txBody>
            <a:bodyPr wrap="square" rtlCol="0">
              <a:spAutoFit/>
            </a:bodyPr>
            <a:lstStyle/>
            <a:p>
              <a:r>
                <a:rPr lang="en-AU" sz="2000" dirty="0"/>
                <a:t>2000</a:t>
              </a:r>
            </a:p>
          </p:txBody>
        </p:sp>
        <p:sp>
          <p:nvSpPr>
            <p:cNvPr id="108" name="TextBox 107"/>
            <p:cNvSpPr txBox="1"/>
            <p:nvPr/>
          </p:nvSpPr>
          <p:spPr>
            <a:xfrm>
              <a:off x="8143029" y="1457030"/>
              <a:ext cx="917274" cy="400110"/>
            </a:xfrm>
            <a:prstGeom prst="rect">
              <a:avLst/>
            </a:prstGeom>
            <a:noFill/>
          </p:spPr>
          <p:txBody>
            <a:bodyPr wrap="square" rtlCol="0">
              <a:spAutoFit/>
            </a:bodyPr>
            <a:lstStyle/>
            <a:p>
              <a:r>
                <a:rPr lang="en-AU" sz="2000" dirty="0"/>
                <a:t>Future</a:t>
              </a:r>
            </a:p>
          </p:txBody>
        </p:sp>
        <p:cxnSp>
          <p:nvCxnSpPr>
            <p:cNvPr id="109" name="Straight Connector 108"/>
            <p:cNvCxnSpPr/>
            <p:nvPr/>
          </p:nvCxnSpPr>
          <p:spPr>
            <a:xfrm>
              <a:off x="7650122" y="1424762"/>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732382" y="1424288"/>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rot="16200000">
              <a:off x="6284329" y="739838"/>
              <a:ext cx="1640954" cy="461665"/>
            </a:xfrm>
            <a:prstGeom prst="rect">
              <a:avLst/>
            </a:prstGeom>
            <a:noFill/>
          </p:spPr>
          <p:txBody>
            <a:bodyPr wrap="square" rtlCol="0">
              <a:spAutoFit/>
            </a:bodyPr>
            <a:lstStyle/>
            <a:p>
              <a:r>
                <a:rPr lang="en-AU" sz="2400" dirty="0"/>
                <a:t>Biodiversity</a:t>
              </a:r>
            </a:p>
          </p:txBody>
        </p:sp>
        <p:sp>
          <p:nvSpPr>
            <p:cNvPr id="113" name="Freeform 112"/>
            <p:cNvSpPr/>
            <p:nvPr/>
          </p:nvSpPr>
          <p:spPr>
            <a:xfrm>
              <a:off x="7451810" y="583081"/>
              <a:ext cx="322708" cy="384339"/>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8" name="Rectangle 117"/>
            <p:cNvSpPr/>
            <p:nvPr/>
          </p:nvSpPr>
          <p:spPr>
            <a:xfrm>
              <a:off x="6926392"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Rectangle 118"/>
            <p:cNvSpPr/>
            <p:nvPr/>
          </p:nvSpPr>
          <p:spPr>
            <a:xfrm>
              <a:off x="4643482"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Rectangle 123"/>
            <p:cNvSpPr/>
            <p:nvPr/>
          </p:nvSpPr>
          <p:spPr>
            <a:xfrm>
              <a:off x="4783064" y="576577"/>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172764" y="570160"/>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Rectangle 116"/>
            <p:cNvSpPr/>
            <p:nvPr/>
          </p:nvSpPr>
          <p:spPr>
            <a:xfrm>
              <a:off x="60629"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0" name="Picture 159"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343" y="740358"/>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http://phylopic.org/assets/images/submissions/c07ce7b7-5fb5-484f-83a0-567bb0795e18.thumb.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9482" y="705955"/>
              <a:ext cx="316898" cy="31689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118" y="1336197"/>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2378" y="68035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4920" y="1141328"/>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2271" y="1339777"/>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724" y="550186"/>
              <a:ext cx="428599" cy="428599"/>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2360571"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TextBox 120"/>
            <p:cNvSpPr txBox="1"/>
            <p:nvPr/>
          </p:nvSpPr>
          <p:spPr>
            <a:xfrm>
              <a:off x="2333871" y="107022"/>
              <a:ext cx="2180020" cy="430887"/>
            </a:xfrm>
            <a:prstGeom prst="rect">
              <a:avLst/>
            </a:prstGeom>
            <a:noFill/>
          </p:spPr>
          <p:txBody>
            <a:bodyPr wrap="none" rtlCol="0">
              <a:spAutoFit/>
            </a:bodyPr>
            <a:lstStyle/>
            <a:p>
              <a:pPr algn="ctr"/>
              <a:r>
                <a:rPr lang="en-AU" sz="2200" dirty="0"/>
                <a:t>Statistical models</a:t>
              </a:r>
            </a:p>
          </p:txBody>
        </p:sp>
        <p:sp>
          <p:nvSpPr>
            <p:cNvPr id="123" name="Rectangle 122"/>
            <p:cNvSpPr/>
            <p:nvPr/>
          </p:nvSpPr>
          <p:spPr>
            <a:xfrm>
              <a:off x="2460787" y="576577"/>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7" name="Oval 166"/>
            <p:cNvSpPr/>
            <p:nvPr/>
          </p:nvSpPr>
          <p:spPr>
            <a:xfrm>
              <a:off x="2522903" y="720420"/>
              <a:ext cx="908385" cy="703865"/>
            </a:xfrm>
            <a:prstGeom prst="ellipse">
              <a:avLst/>
            </a:prstGeom>
            <a:solidFill>
              <a:srgbClr val="228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8" name="Oval 167"/>
            <p:cNvSpPr/>
            <p:nvPr/>
          </p:nvSpPr>
          <p:spPr>
            <a:xfrm>
              <a:off x="3774171" y="678864"/>
              <a:ext cx="501192" cy="552122"/>
            </a:xfrm>
            <a:prstGeom prst="ellipse">
              <a:avLst/>
            </a:prstGeom>
            <a:solidFill>
              <a:srgbClr val="6F8E3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9" name="Flowchart: Manual Operation 242"/>
            <p:cNvSpPr/>
            <p:nvPr/>
          </p:nvSpPr>
          <p:spPr>
            <a:xfrm rot="10800000">
              <a:off x="2600904" y="720418"/>
              <a:ext cx="1095262" cy="111146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066 w 10000"/>
                <a:gd name="connsiteY3" fmla="*/ 10000 h 10000"/>
                <a:gd name="connsiteX4" fmla="*/ 0 w 10000"/>
                <a:gd name="connsiteY4" fmla="*/ 0 h 10000"/>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61">
                  <a:moveTo>
                    <a:pt x="0" y="0"/>
                  </a:moveTo>
                  <a:lnTo>
                    <a:pt x="10000" y="0"/>
                  </a:lnTo>
                  <a:cubicBezTo>
                    <a:pt x="8590" y="3467"/>
                    <a:pt x="6121" y="1726"/>
                    <a:pt x="5771" y="10401"/>
                  </a:cubicBezTo>
                  <a:lnTo>
                    <a:pt x="4066" y="10561"/>
                  </a:lnTo>
                  <a:cubicBezTo>
                    <a:pt x="3989" y="1593"/>
                    <a:pt x="1355" y="3520"/>
                    <a:pt x="0" y="0"/>
                  </a:cubicBezTo>
                  <a:close/>
                </a:path>
              </a:pathLst>
            </a:custGeom>
            <a:solidFill>
              <a:srgbClr val="C365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49" name="Straight Arrow Connector 248"/>
            <p:cNvCxnSpPr>
              <a:stCxn id="261" idx="3"/>
              <a:endCxn id="265" idx="1"/>
            </p:cNvCxnSpPr>
            <p:nvPr/>
          </p:nvCxnSpPr>
          <p:spPr>
            <a:xfrm>
              <a:off x="1608263" y="2697257"/>
              <a:ext cx="771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65" idx="3"/>
              <a:endCxn id="258" idx="1"/>
            </p:cNvCxnSpPr>
            <p:nvPr/>
          </p:nvCxnSpPr>
          <p:spPr>
            <a:xfrm>
              <a:off x="4545406" y="2697257"/>
              <a:ext cx="8028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58" idx="3"/>
              <a:endCxn id="255" idx="1"/>
            </p:cNvCxnSpPr>
            <p:nvPr/>
          </p:nvCxnSpPr>
          <p:spPr>
            <a:xfrm>
              <a:off x="6252686" y="2697257"/>
              <a:ext cx="878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7130965" y="2404869"/>
              <a:ext cx="1724768" cy="584775"/>
            </a:xfrm>
            <a:prstGeom prst="rect">
              <a:avLst/>
            </a:prstGeom>
            <a:noFill/>
          </p:spPr>
          <p:txBody>
            <a:bodyPr wrap="none" rtlCol="0">
              <a:spAutoFit/>
            </a:bodyPr>
            <a:lstStyle/>
            <a:p>
              <a:r>
                <a:rPr lang="en-AU" sz="3200" dirty="0"/>
                <a:t>Outcome</a:t>
              </a:r>
            </a:p>
          </p:txBody>
        </p:sp>
        <p:sp>
          <p:nvSpPr>
            <p:cNvPr id="258" name="TextBox 257"/>
            <p:cNvSpPr txBox="1"/>
            <p:nvPr/>
          </p:nvSpPr>
          <p:spPr>
            <a:xfrm>
              <a:off x="5290759" y="2404869"/>
              <a:ext cx="925253" cy="584775"/>
            </a:xfrm>
            <a:prstGeom prst="rect">
              <a:avLst/>
            </a:prstGeom>
            <a:noFill/>
          </p:spPr>
          <p:txBody>
            <a:bodyPr wrap="none" rtlCol="0">
              <a:spAutoFit/>
            </a:bodyPr>
            <a:lstStyle/>
            <a:p>
              <a:r>
                <a:rPr lang="en-AU" sz="3200" b="1" u="sng" dirty="0">
                  <a:solidFill>
                    <a:srgbClr val="00B050"/>
                  </a:solidFill>
                </a:rPr>
                <a:t>Plan</a:t>
              </a:r>
            </a:p>
          </p:txBody>
        </p:sp>
        <p:sp>
          <p:nvSpPr>
            <p:cNvPr id="261" name="TextBox 260"/>
            <p:cNvSpPr txBox="1"/>
            <p:nvPr/>
          </p:nvSpPr>
          <p:spPr>
            <a:xfrm>
              <a:off x="646910" y="2404869"/>
              <a:ext cx="961353" cy="584775"/>
            </a:xfrm>
            <a:prstGeom prst="rect">
              <a:avLst/>
            </a:prstGeom>
            <a:noFill/>
          </p:spPr>
          <p:txBody>
            <a:bodyPr wrap="none" rtlCol="0">
              <a:spAutoFit/>
            </a:bodyPr>
            <a:lstStyle/>
            <a:p>
              <a:r>
                <a:rPr lang="en-AU" sz="3200" dirty="0"/>
                <a:t>Data</a:t>
              </a:r>
            </a:p>
          </p:txBody>
        </p:sp>
        <p:sp>
          <p:nvSpPr>
            <p:cNvPr id="265" name="TextBox 264"/>
            <p:cNvSpPr txBox="1"/>
            <p:nvPr/>
          </p:nvSpPr>
          <p:spPr>
            <a:xfrm>
              <a:off x="2379813" y="2404869"/>
              <a:ext cx="2165593" cy="584775"/>
            </a:xfrm>
            <a:prstGeom prst="rect">
              <a:avLst/>
            </a:prstGeom>
            <a:noFill/>
          </p:spPr>
          <p:txBody>
            <a:bodyPr wrap="none" rtlCol="0">
              <a:spAutoFit/>
            </a:bodyPr>
            <a:lstStyle/>
            <a:p>
              <a:r>
                <a:rPr lang="en-AU" sz="3200" dirty="0"/>
                <a:t>Information</a:t>
              </a:r>
            </a:p>
          </p:txBody>
        </p:sp>
        <p:grpSp>
          <p:nvGrpSpPr>
            <p:cNvPr id="86" name="Group 85"/>
            <p:cNvGrpSpPr/>
            <p:nvPr/>
          </p:nvGrpSpPr>
          <p:grpSpPr>
            <a:xfrm>
              <a:off x="4907905" y="667958"/>
              <a:ext cx="1659962" cy="1163929"/>
              <a:chOff x="4907905" y="667958"/>
              <a:chExt cx="1659962" cy="1163929"/>
            </a:xfrm>
          </p:grpSpPr>
          <p:sp>
            <p:nvSpPr>
              <p:cNvPr id="87" name="Rectangle 86"/>
              <p:cNvSpPr/>
              <p:nvPr/>
            </p:nvSpPr>
            <p:spPr>
              <a:xfrm>
                <a:off x="4907906"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5395744"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6127501"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5883582"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5639663"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2" name="Rectangle 91"/>
              <p:cNvSpPr/>
              <p:nvPr/>
            </p:nvSpPr>
            <p:spPr>
              <a:xfrm>
                <a:off x="5151825"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3" name="Rectangle 92"/>
              <p:cNvSpPr/>
              <p:nvPr/>
            </p:nvSpPr>
            <p:spPr>
              <a:xfrm>
                <a:off x="6371421" y="667958"/>
                <a:ext cx="196446" cy="196446"/>
              </a:xfrm>
              <a:prstGeom prst="rect">
                <a:avLst/>
              </a:prstGeom>
              <a:pattFill prst="lgCheck">
                <a:fgClr>
                  <a:srgbClr val="00B050"/>
                </a:fgClr>
                <a:bgClr>
                  <a:schemeClr val="tx1">
                    <a:lumMod val="50000"/>
                  </a:schemeClr>
                </a:bgClr>
              </a:patt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4907906"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5395744" y="909829"/>
                <a:ext cx="196446" cy="196446"/>
              </a:xfrm>
              <a:prstGeom prst="rect">
                <a:avLst/>
              </a:prstGeom>
              <a:pattFill prst="lgCheck">
                <a:fgClr>
                  <a:srgbClr val="00B050"/>
                </a:fgClr>
                <a:bgClr>
                  <a:schemeClr val="tx1">
                    <a:lumMod val="50000"/>
                  </a:schemeClr>
                </a:bgClr>
              </a:patt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6127501"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5883582"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5639663"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p:cNvSpPr/>
              <p:nvPr/>
            </p:nvSpPr>
            <p:spPr>
              <a:xfrm>
                <a:off x="5151825"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00" name="Rectangle 99"/>
              <p:cNvSpPr/>
              <p:nvPr/>
            </p:nvSpPr>
            <p:spPr>
              <a:xfrm>
                <a:off x="6371421" y="909829"/>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p:cNvSpPr/>
              <p:nvPr/>
            </p:nvSpPr>
            <p:spPr>
              <a:xfrm>
                <a:off x="4907906"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5395744" y="1151700"/>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612750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883582"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0" name="Rectangle 169"/>
              <p:cNvSpPr/>
              <p:nvPr/>
            </p:nvSpPr>
            <p:spPr>
              <a:xfrm>
                <a:off x="5639663"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1" name="Rectangle 170"/>
              <p:cNvSpPr/>
              <p:nvPr/>
            </p:nvSpPr>
            <p:spPr>
              <a:xfrm>
                <a:off x="5151825" y="1151700"/>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2" name="Rectangle 171"/>
              <p:cNvSpPr/>
              <p:nvPr/>
            </p:nvSpPr>
            <p:spPr>
              <a:xfrm>
                <a:off x="637142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73" name="Rectangle 172"/>
              <p:cNvSpPr/>
              <p:nvPr/>
            </p:nvSpPr>
            <p:spPr>
              <a:xfrm>
                <a:off x="4907905"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4" name="Rectangle 173"/>
              <p:cNvSpPr/>
              <p:nvPr/>
            </p:nvSpPr>
            <p:spPr>
              <a:xfrm>
                <a:off x="5395744" y="1635441"/>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5" name="Rectangle 174"/>
              <p:cNvSpPr/>
              <p:nvPr/>
            </p:nvSpPr>
            <p:spPr>
              <a:xfrm>
                <a:off x="612750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solidFill>
                    <a:srgbClr val="00B050"/>
                  </a:solidFill>
                </a:endParaRPr>
              </a:p>
            </p:txBody>
          </p:sp>
          <p:sp>
            <p:nvSpPr>
              <p:cNvPr id="176" name="Rectangle 175"/>
              <p:cNvSpPr/>
              <p:nvPr/>
            </p:nvSpPr>
            <p:spPr>
              <a:xfrm>
                <a:off x="5883582"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7" name="Rectangle 176"/>
              <p:cNvSpPr/>
              <p:nvPr/>
            </p:nvSpPr>
            <p:spPr>
              <a:xfrm>
                <a:off x="5639663"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8" name="Rectangle 177"/>
              <p:cNvSpPr/>
              <p:nvPr/>
            </p:nvSpPr>
            <p:spPr>
              <a:xfrm>
                <a:off x="5151825" y="1635441"/>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9" name="Rectangle 178"/>
              <p:cNvSpPr/>
              <p:nvPr/>
            </p:nvSpPr>
            <p:spPr>
              <a:xfrm>
                <a:off x="637142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solidFill>
                    <a:srgbClr val="00B050"/>
                  </a:solidFill>
                </a:endParaRPr>
              </a:p>
            </p:txBody>
          </p:sp>
          <p:sp>
            <p:nvSpPr>
              <p:cNvPr id="180" name="Rectangle 179"/>
              <p:cNvSpPr/>
              <p:nvPr/>
            </p:nvSpPr>
            <p:spPr>
              <a:xfrm>
                <a:off x="490790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1" name="Rectangle 180"/>
              <p:cNvSpPr/>
              <p:nvPr/>
            </p:nvSpPr>
            <p:spPr>
              <a:xfrm>
                <a:off x="612750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82" name="Rectangle 181"/>
              <p:cNvSpPr/>
              <p:nvPr/>
            </p:nvSpPr>
            <p:spPr>
              <a:xfrm>
                <a:off x="5883582"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3" name="Rectangle 182"/>
              <p:cNvSpPr/>
              <p:nvPr/>
            </p:nvSpPr>
            <p:spPr>
              <a:xfrm>
                <a:off x="5639663"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4" name="Rectangle 183"/>
              <p:cNvSpPr/>
              <p:nvPr/>
            </p:nvSpPr>
            <p:spPr>
              <a:xfrm>
                <a:off x="515182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Rectangle 184"/>
              <p:cNvSpPr/>
              <p:nvPr/>
            </p:nvSpPr>
            <p:spPr>
              <a:xfrm>
                <a:off x="637142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86" name="Rectangle 185"/>
              <p:cNvSpPr/>
              <p:nvPr/>
            </p:nvSpPr>
            <p:spPr>
              <a:xfrm>
                <a:off x="5395744" y="139357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1" name="Freeform 80"/>
            <p:cNvSpPr/>
            <p:nvPr/>
          </p:nvSpPr>
          <p:spPr>
            <a:xfrm>
              <a:off x="7756047" y="853033"/>
              <a:ext cx="1000022" cy="118098"/>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Freeform 81"/>
            <p:cNvSpPr/>
            <p:nvPr/>
          </p:nvSpPr>
          <p:spPr>
            <a:xfrm>
              <a:off x="7777942" y="678864"/>
              <a:ext cx="954440" cy="285681"/>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Box 82"/>
            <p:cNvSpPr txBox="1"/>
            <p:nvPr/>
          </p:nvSpPr>
          <p:spPr>
            <a:xfrm>
              <a:off x="4774937" y="107022"/>
              <a:ext cx="1705403" cy="430887"/>
            </a:xfrm>
            <a:prstGeom prst="rect">
              <a:avLst/>
            </a:prstGeom>
            <a:noFill/>
          </p:spPr>
          <p:txBody>
            <a:bodyPr wrap="none" rtlCol="0">
              <a:spAutoFit/>
            </a:bodyPr>
            <a:lstStyle/>
            <a:p>
              <a:pPr algn="ctr"/>
              <a:r>
                <a:rPr lang="en-AU" sz="2200" dirty="0"/>
                <a:t>Priority areas</a:t>
              </a:r>
            </a:p>
          </p:txBody>
        </p:sp>
        <p:cxnSp>
          <p:nvCxnSpPr>
            <p:cNvPr id="114" name="Straight Connector 113"/>
            <p:cNvCxnSpPr/>
            <p:nvPr/>
          </p:nvCxnSpPr>
          <p:spPr>
            <a:xfrm>
              <a:off x="7773008" y="517057"/>
              <a:ext cx="0" cy="90722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82164" y="92154"/>
              <a:ext cx="1690849" cy="430887"/>
            </a:xfrm>
            <a:prstGeom prst="rect">
              <a:avLst/>
            </a:prstGeom>
            <a:noFill/>
          </p:spPr>
          <p:txBody>
            <a:bodyPr wrap="none" rtlCol="0">
              <a:spAutoFit/>
            </a:bodyPr>
            <a:lstStyle/>
            <a:p>
              <a:pPr algn="ctr"/>
              <a:r>
                <a:rPr lang="en-AU" sz="2200" dirty="0"/>
                <a:t>Observations</a:t>
              </a:r>
            </a:p>
          </p:txBody>
        </p:sp>
      </p:grpSp>
      <p:sp>
        <p:nvSpPr>
          <p:cNvPr id="3" name="TextBox 2">
            <a:extLst>
              <a:ext uri="{FF2B5EF4-FFF2-40B4-BE49-F238E27FC236}">
                <a16:creationId xmlns:a16="http://schemas.microsoft.com/office/drawing/2014/main" id="{08A18770-DFD6-9DB0-BF7E-8E7E54314BE0}"/>
              </a:ext>
            </a:extLst>
          </p:cNvPr>
          <p:cNvSpPr txBox="1"/>
          <p:nvPr/>
        </p:nvSpPr>
        <p:spPr>
          <a:xfrm>
            <a:off x="2172359" y="4535310"/>
            <a:ext cx="3009525" cy="523220"/>
          </a:xfrm>
          <a:prstGeom prst="rect">
            <a:avLst/>
          </a:prstGeom>
          <a:noFill/>
        </p:spPr>
        <p:txBody>
          <a:bodyPr wrap="square" rtlCol="0">
            <a:spAutoFit/>
          </a:bodyPr>
          <a:lstStyle/>
          <a:p>
            <a:r>
              <a:rPr lang="en-AU" sz="2800" i="1" dirty="0"/>
              <a:t>Prioritization</a:t>
            </a:r>
          </a:p>
        </p:txBody>
      </p:sp>
      <p:cxnSp>
        <p:nvCxnSpPr>
          <p:cNvPr id="4" name="Straight Arrow Connector 3">
            <a:extLst>
              <a:ext uri="{FF2B5EF4-FFF2-40B4-BE49-F238E27FC236}">
                <a16:creationId xmlns:a16="http://schemas.microsoft.com/office/drawing/2014/main" id="{313DD03C-8B23-E8BC-74E8-BE148C2511CB}"/>
              </a:ext>
            </a:extLst>
          </p:cNvPr>
          <p:cNvCxnSpPr>
            <a:cxnSpLocks/>
          </p:cNvCxnSpPr>
          <p:nvPr/>
        </p:nvCxnSpPr>
        <p:spPr>
          <a:xfrm flipV="1">
            <a:off x="4225636" y="3867462"/>
            <a:ext cx="1012011" cy="9764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182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1F4-7DFB-4CD9-A9C5-1F8B8A002BBD}"/>
              </a:ext>
            </a:extLst>
          </p:cNvPr>
          <p:cNvSpPr>
            <a:spLocks noGrp="1"/>
          </p:cNvSpPr>
          <p:nvPr>
            <p:ph type="title"/>
          </p:nvPr>
        </p:nvSpPr>
        <p:spPr/>
        <p:txBody>
          <a:bodyPr>
            <a:noAutofit/>
          </a:bodyPr>
          <a:lstStyle/>
          <a:p>
            <a:r>
              <a:rPr lang="en-AU" sz="3600" dirty="0">
                <a:latin typeface="Arial" panose="020B0604020202020204" pitchFamily="34" charset="0"/>
                <a:cs typeface="Arial" panose="020B0604020202020204" pitchFamily="34" charset="0"/>
              </a:rPr>
              <a:t>Systematic conservation planning</a:t>
            </a:r>
          </a:p>
        </p:txBody>
      </p:sp>
      <p:sp>
        <p:nvSpPr>
          <p:cNvPr id="3" name="Content Placeholder 2">
            <a:extLst>
              <a:ext uri="{FF2B5EF4-FFF2-40B4-BE49-F238E27FC236}">
                <a16:creationId xmlns:a16="http://schemas.microsoft.com/office/drawing/2014/main" id="{C31FDCD0-C622-48E1-9B48-9D334B11330E}"/>
              </a:ext>
            </a:extLst>
          </p:cNvPr>
          <p:cNvSpPr>
            <a:spLocks noGrp="1"/>
          </p:cNvSpPr>
          <p:nvPr>
            <p:ph idx="1"/>
          </p:nvPr>
        </p:nvSpPr>
        <p:spPr/>
        <p:txBody>
          <a:bodyPr>
            <a:normAutofit/>
          </a:bodyPr>
          <a:lstStyle/>
          <a:p>
            <a:pPr marL="0" indent="0" algn="ctr">
              <a:buNone/>
            </a:pPr>
            <a:r>
              <a:rPr lang="en-AU" sz="3600" b="0" i="0" dirty="0">
                <a:effectLst/>
                <a:latin typeface="+mj-lt"/>
              </a:rPr>
              <a:t>“Systematic conservation planning aims to provide a </a:t>
            </a:r>
            <a:r>
              <a:rPr lang="en-AU" sz="3600" b="0" i="0" u="sng" dirty="0">
                <a:effectLst/>
                <a:latin typeface="+mj-lt"/>
              </a:rPr>
              <a:t>rigorous</a:t>
            </a:r>
            <a:r>
              <a:rPr lang="en-AU" sz="3600" b="0" i="0" dirty="0">
                <a:effectLst/>
                <a:latin typeface="+mj-lt"/>
              </a:rPr>
              <a:t>, </a:t>
            </a:r>
            <a:r>
              <a:rPr lang="en-AU" sz="3600" b="0" i="0" u="sng" dirty="0">
                <a:effectLst/>
                <a:latin typeface="+mj-lt"/>
              </a:rPr>
              <a:t>repeatable</a:t>
            </a:r>
            <a:r>
              <a:rPr lang="en-AU" sz="3600" b="0" i="0" dirty="0">
                <a:effectLst/>
                <a:latin typeface="+mj-lt"/>
              </a:rPr>
              <a:t>, and </a:t>
            </a:r>
            <a:r>
              <a:rPr lang="en-AU" sz="3600" b="0" i="0" u="sng" dirty="0">
                <a:effectLst/>
                <a:latin typeface="+mj-lt"/>
              </a:rPr>
              <a:t>structured approach </a:t>
            </a:r>
            <a:r>
              <a:rPr lang="en-AU" sz="3600" b="0" i="0" dirty="0">
                <a:effectLst/>
                <a:latin typeface="+mj-lt"/>
              </a:rPr>
              <a:t>for designing new protected areas that </a:t>
            </a:r>
            <a:r>
              <a:rPr lang="en-AU" sz="3600" b="0" i="0" u="sng" dirty="0">
                <a:effectLst/>
                <a:latin typeface="+mj-lt"/>
              </a:rPr>
              <a:t>efficiently</a:t>
            </a:r>
            <a:r>
              <a:rPr lang="en-AU" sz="3600" b="0" i="0" dirty="0">
                <a:effectLst/>
                <a:latin typeface="+mj-lt"/>
              </a:rPr>
              <a:t> meet </a:t>
            </a:r>
            <a:r>
              <a:rPr lang="en-AU" sz="3600" b="0" i="0" u="sng" dirty="0">
                <a:effectLst/>
                <a:latin typeface="+mj-lt"/>
              </a:rPr>
              <a:t>conservation objectives</a:t>
            </a:r>
            <a:r>
              <a:rPr lang="en-AU" sz="3600" b="0" i="0" dirty="0">
                <a:effectLst/>
                <a:latin typeface="+mj-lt"/>
              </a:rPr>
              <a:t>”</a:t>
            </a:r>
            <a:endParaRPr lang="en-AU" sz="3600" dirty="0">
              <a:latin typeface="+mj-lt"/>
            </a:endParaRPr>
          </a:p>
        </p:txBody>
      </p:sp>
      <p:sp>
        <p:nvSpPr>
          <p:cNvPr id="4" name="TextBox 3">
            <a:extLst>
              <a:ext uri="{FF2B5EF4-FFF2-40B4-BE49-F238E27FC236}">
                <a16:creationId xmlns:a16="http://schemas.microsoft.com/office/drawing/2014/main" id="{15D1148F-D019-443D-A838-6D5F743EFA10}"/>
              </a:ext>
            </a:extLst>
          </p:cNvPr>
          <p:cNvSpPr txBox="1"/>
          <p:nvPr/>
        </p:nvSpPr>
        <p:spPr>
          <a:xfrm>
            <a:off x="4054839" y="4774168"/>
            <a:ext cx="5089161" cy="369332"/>
          </a:xfrm>
          <a:prstGeom prst="rect">
            <a:avLst/>
          </a:prstGeom>
          <a:noFill/>
        </p:spPr>
        <p:txBody>
          <a:bodyPr wrap="square" rtlCol="0">
            <a:spAutoFit/>
          </a:bodyPr>
          <a:lstStyle/>
          <a:p>
            <a:r>
              <a:rPr lang="en-AU" dirty="0"/>
              <a:t>Schuster et al. (2020) </a:t>
            </a:r>
            <a:r>
              <a:rPr lang="en-AU" dirty="0" err="1"/>
              <a:t>PeerJ</a:t>
            </a:r>
            <a:r>
              <a:rPr lang="en-AU" dirty="0"/>
              <a:t>, DOI:10.7717/peerj.9258</a:t>
            </a:r>
          </a:p>
        </p:txBody>
      </p:sp>
    </p:spTree>
    <p:extLst>
      <p:ext uri="{BB962C8B-B14F-4D97-AF65-F5344CB8AC3E}">
        <p14:creationId xmlns:p14="http://schemas.microsoft.com/office/powerpoint/2010/main" val="265891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 y="12270"/>
            <a:ext cx="5335928" cy="857250"/>
          </a:xfrm>
        </p:spPr>
        <p:txBody>
          <a:bodyPr>
            <a:normAutofit fontScale="90000"/>
          </a:bodyPr>
          <a:lstStyle/>
          <a:p>
            <a:r>
              <a:rPr lang="en-AU" b="1" dirty="0"/>
              <a:t>Project prioritization</a:t>
            </a:r>
          </a:p>
        </p:txBody>
      </p:sp>
      <p:sp>
        <p:nvSpPr>
          <p:cNvPr id="52" name="TextBox 51"/>
          <p:cNvSpPr txBox="1"/>
          <p:nvPr/>
        </p:nvSpPr>
        <p:spPr>
          <a:xfrm rot="16200000">
            <a:off x="-989928" y="3456721"/>
            <a:ext cx="2401876" cy="461665"/>
          </a:xfrm>
          <a:prstGeom prst="rect">
            <a:avLst/>
          </a:prstGeom>
          <a:noFill/>
        </p:spPr>
        <p:txBody>
          <a:bodyPr wrap="none" rtlCol="0">
            <a:spAutoFit/>
          </a:bodyPr>
          <a:lstStyle/>
          <a:p>
            <a:r>
              <a:rPr lang="en-AU" sz="2400" dirty="0"/>
              <a:t>Recovery projects</a:t>
            </a:r>
          </a:p>
        </p:txBody>
      </p:sp>
      <p:grpSp>
        <p:nvGrpSpPr>
          <p:cNvPr id="57" name="Group 56"/>
          <p:cNvGrpSpPr>
            <a:grpSpLocks noChangeAspect="1"/>
          </p:cNvGrpSpPr>
          <p:nvPr/>
        </p:nvGrpSpPr>
        <p:grpSpPr>
          <a:xfrm>
            <a:off x="701522" y="2380930"/>
            <a:ext cx="429932" cy="561600"/>
            <a:chOff x="199951" y="2162824"/>
            <a:chExt cx="639368" cy="733591"/>
          </a:xfrm>
        </p:grpSpPr>
        <p:sp>
          <p:nvSpPr>
            <p:cNvPr id="58" name="Rectangle 57"/>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9" name="Picture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grpSp>
        <p:nvGrpSpPr>
          <p:cNvPr id="60" name="Group 59"/>
          <p:cNvGrpSpPr>
            <a:grpSpLocks noChangeAspect="1"/>
          </p:cNvGrpSpPr>
          <p:nvPr/>
        </p:nvGrpSpPr>
        <p:grpSpPr>
          <a:xfrm>
            <a:off x="502910" y="3045228"/>
            <a:ext cx="628544" cy="561600"/>
            <a:chOff x="185870" y="2964248"/>
            <a:chExt cx="667530" cy="596434"/>
          </a:xfrm>
        </p:grpSpPr>
        <p:sp>
          <p:nvSpPr>
            <p:cNvPr id="61" name="Rectangle 60"/>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2" name="Picture 61"/>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grpSp>
        <p:nvGrpSpPr>
          <p:cNvPr id="63" name="Group 62"/>
          <p:cNvGrpSpPr>
            <a:grpSpLocks noChangeAspect="1"/>
          </p:cNvGrpSpPr>
          <p:nvPr/>
        </p:nvGrpSpPr>
        <p:grpSpPr>
          <a:xfrm>
            <a:off x="569854" y="3709526"/>
            <a:ext cx="561600" cy="561600"/>
            <a:chOff x="4908376" y="1516788"/>
            <a:chExt cx="658422" cy="658422"/>
          </a:xfrm>
        </p:grpSpPr>
        <p:sp>
          <p:nvSpPr>
            <p:cNvPr id="64" name="Rectangle 63"/>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spTree>
    <p:extLst>
      <p:ext uri="{BB962C8B-B14F-4D97-AF65-F5344CB8AC3E}">
        <p14:creationId xmlns:p14="http://schemas.microsoft.com/office/powerpoint/2010/main" val="4081273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13994" y="693731"/>
            <a:ext cx="1937646" cy="646331"/>
          </a:xfrm>
          <a:prstGeom prst="rect">
            <a:avLst/>
          </a:prstGeom>
          <a:noFill/>
        </p:spPr>
        <p:txBody>
          <a:bodyPr wrap="none" rtlCol="0">
            <a:spAutoFit/>
          </a:bodyPr>
          <a:lstStyle/>
          <a:p>
            <a:r>
              <a:rPr lang="en-AU" sz="3600" u="sng" dirty="0"/>
              <a:t>Cost data</a:t>
            </a:r>
          </a:p>
        </p:txBody>
      </p:sp>
      <p:sp>
        <p:nvSpPr>
          <p:cNvPr id="21" name="TextBox 20"/>
          <p:cNvSpPr txBox="1"/>
          <p:nvPr/>
        </p:nvSpPr>
        <p:spPr>
          <a:xfrm>
            <a:off x="9942653" y="-734406"/>
            <a:ext cx="1370247" cy="369332"/>
          </a:xfrm>
          <a:prstGeom prst="rect">
            <a:avLst/>
          </a:prstGeom>
          <a:noFill/>
        </p:spPr>
        <p:txBody>
          <a:bodyPr wrap="none" rtlCol="0">
            <a:spAutoFit/>
          </a:bodyPr>
          <a:lstStyle/>
          <a:p>
            <a:r>
              <a:rPr lang="en-AU" dirty="0"/>
              <a:t>Feature data</a:t>
            </a:r>
          </a:p>
        </p:txBody>
      </p:sp>
      <p:grpSp>
        <p:nvGrpSpPr>
          <p:cNvPr id="49" name="Group 48"/>
          <p:cNvGrpSpPr/>
          <p:nvPr/>
        </p:nvGrpSpPr>
        <p:grpSpPr>
          <a:xfrm>
            <a:off x="1174482" y="1283114"/>
            <a:ext cx="1926379" cy="1024202"/>
            <a:chOff x="1042402" y="1032216"/>
            <a:chExt cx="1926379" cy="1024202"/>
          </a:xfrm>
        </p:grpSpPr>
        <p:sp>
          <p:nvSpPr>
            <p:cNvPr id="33" name="Rectangle 32"/>
            <p:cNvSpPr/>
            <p:nvPr/>
          </p:nvSpPr>
          <p:spPr>
            <a:xfrm>
              <a:off x="2406196" y="1492740"/>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2406196" y="1512571"/>
              <a:ext cx="562585" cy="53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54017" y="1032216"/>
              <a:ext cx="1109599" cy="461665"/>
            </a:xfrm>
            <a:prstGeom prst="rect">
              <a:avLst/>
            </a:prstGeom>
            <a:noFill/>
          </p:spPr>
          <p:txBody>
            <a:bodyPr wrap="none" rtlCol="0">
              <a:spAutoFit/>
            </a:bodyPr>
            <a:lstStyle/>
            <a:p>
              <a:r>
                <a:rPr lang="en-AU" sz="2400" dirty="0"/>
                <a:t>Actions</a:t>
              </a:r>
            </a:p>
          </p:txBody>
        </p:sp>
        <p:grpSp>
          <p:nvGrpSpPr>
            <p:cNvPr id="26" name="Group 25"/>
            <p:cNvGrpSpPr/>
            <p:nvPr/>
          </p:nvGrpSpPr>
          <p:grpSpPr>
            <a:xfrm>
              <a:off x="1727525" y="1493833"/>
              <a:ext cx="562585" cy="562585"/>
              <a:chOff x="-2622895" y="613980"/>
              <a:chExt cx="696305" cy="696305"/>
            </a:xfrm>
          </p:grpSpPr>
          <p:sp>
            <p:nvSpPr>
              <p:cNvPr id="23" name="Rectangle 22"/>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042402" y="1493833"/>
              <a:ext cx="562585" cy="562585"/>
              <a:chOff x="-2790412" y="5046269"/>
              <a:chExt cx="696305" cy="696305"/>
            </a:xfrm>
          </p:grpSpPr>
          <p:sp>
            <p:nvSpPr>
              <p:cNvPr id="32" name="Rectangle 31"/>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p:cNvSpPr txBox="1"/>
          <p:nvPr/>
        </p:nvSpPr>
        <p:spPr>
          <a:xfrm rot="16200000">
            <a:off x="-989928" y="3456721"/>
            <a:ext cx="2401876" cy="461665"/>
          </a:xfrm>
          <a:prstGeom prst="rect">
            <a:avLst/>
          </a:prstGeom>
          <a:noFill/>
        </p:spPr>
        <p:txBody>
          <a:bodyPr wrap="none" rtlCol="0">
            <a:spAutoFit/>
          </a:bodyPr>
          <a:lstStyle/>
          <a:p>
            <a:r>
              <a:rPr lang="en-AU" sz="2400" dirty="0"/>
              <a:t>Recovery projects</a:t>
            </a:r>
          </a:p>
        </p:txBody>
      </p:sp>
      <p:grpSp>
        <p:nvGrpSpPr>
          <p:cNvPr id="57" name="Group 56"/>
          <p:cNvGrpSpPr>
            <a:grpSpLocks noChangeAspect="1"/>
          </p:cNvGrpSpPr>
          <p:nvPr/>
        </p:nvGrpSpPr>
        <p:grpSpPr>
          <a:xfrm>
            <a:off x="701522" y="2380930"/>
            <a:ext cx="429932" cy="561600"/>
            <a:chOff x="199951" y="2162824"/>
            <a:chExt cx="639368" cy="733591"/>
          </a:xfrm>
        </p:grpSpPr>
        <p:sp>
          <p:nvSpPr>
            <p:cNvPr id="58" name="Rectangle 57"/>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pic>
        <p:nvPicPr>
          <p:cNvPr id="72"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7183" y="3813831"/>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7182" y="2484599"/>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p:cNvGrpSpPr>
            <a:grpSpLocks noChangeAspect="1"/>
          </p:cNvGrpSpPr>
          <p:nvPr/>
        </p:nvGrpSpPr>
        <p:grpSpPr>
          <a:xfrm>
            <a:off x="502910" y="3045228"/>
            <a:ext cx="628544" cy="561600"/>
            <a:chOff x="185870" y="2964248"/>
            <a:chExt cx="667530" cy="596434"/>
          </a:xfrm>
        </p:grpSpPr>
        <p:sp>
          <p:nvSpPr>
            <p:cNvPr id="61" name="Rectangle 60"/>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2" name="Picture 61"/>
            <p:cNvPicPr>
              <a:picLocks noChangeAspect="1"/>
            </p:cNvPicPr>
            <p:nvPr/>
          </p:nvPicPr>
          <p:blipFill>
            <a:blip r:embed="rId7"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pic>
        <p:nvPicPr>
          <p:cNvPr id="73"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5861" y="3149535"/>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a:grpSpLocks noChangeAspect="1"/>
          </p:cNvGrpSpPr>
          <p:nvPr/>
        </p:nvGrpSpPr>
        <p:grpSpPr>
          <a:xfrm>
            <a:off x="569854" y="3709526"/>
            <a:ext cx="561600" cy="561600"/>
            <a:chOff x="4908376" y="1516788"/>
            <a:chExt cx="658422" cy="658422"/>
          </a:xfrm>
        </p:grpSpPr>
        <p:sp>
          <p:nvSpPr>
            <p:cNvPr id="64" name="Rectangle 63"/>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pic>
        <p:nvPicPr>
          <p:cNvPr id="74"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1637" y="3813833"/>
            <a:ext cx="338725" cy="352987"/>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7377044" y="2741333"/>
            <a:ext cx="1331113" cy="562585"/>
            <a:chOff x="7377044" y="3693140"/>
            <a:chExt cx="1331113" cy="562585"/>
          </a:xfrm>
        </p:grpSpPr>
        <p:sp>
          <p:nvSpPr>
            <p:cNvPr id="39" name="TextBox 38"/>
            <p:cNvSpPr txBox="1"/>
            <p:nvPr/>
          </p:nvSpPr>
          <p:spPr>
            <a:xfrm>
              <a:off x="7975264" y="3712822"/>
              <a:ext cx="732893" cy="523220"/>
            </a:xfrm>
            <a:prstGeom prst="rect">
              <a:avLst/>
            </a:prstGeom>
            <a:noFill/>
          </p:spPr>
          <p:txBody>
            <a:bodyPr wrap="none" rtlCol="0">
              <a:spAutoFit/>
            </a:bodyPr>
            <a:lstStyle/>
            <a:p>
              <a:r>
                <a:rPr lang="en-AU" sz="2800" dirty="0"/>
                <a:t>$$$</a:t>
              </a:r>
            </a:p>
          </p:txBody>
        </p:sp>
        <p:grpSp>
          <p:nvGrpSpPr>
            <p:cNvPr id="71" name="Group 70"/>
            <p:cNvGrpSpPr/>
            <p:nvPr/>
          </p:nvGrpSpPr>
          <p:grpSpPr>
            <a:xfrm>
              <a:off x="7377044" y="3693140"/>
              <a:ext cx="562585" cy="562585"/>
              <a:chOff x="9279472" y="2261725"/>
              <a:chExt cx="562585" cy="562585"/>
            </a:xfrm>
          </p:grpSpPr>
          <p:sp>
            <p:nvSpPr>
              <p:cNvPr id="90" name="Rectangle 89"/>
              <p:cNvSpPr/>
              <p:nvPr/>
            </p:nvSpPr>
            <p:spPr>
              <a:xfrm>
                <a:off x="9279472" y="2261725"/>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1"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9279472" y="2281556"/>
                <a:ext cx="562585" cy="533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1" name="Group 80"/>
          <p:cNvGrpSpPr/>
          <p:nvPr/>
        </p:nvGrpSpPr>
        <p:grpSpPr>
          <a:xfrm>
            <a:off x="7377044" y="2053760"/>
            <a:ext cx="1157831" cy="562585"/>
            <a:chOff x="7377044" y="2978219"/>
            <a:chExt cx="1157831" cy="562585"/>
          </a:xfrm>
        </p:grpSpPr>
        <p:sp>
          <p:nvSpPr>
            <p:cNvPr id="28" name="TextBox 27"/>
            <p:cNvSpPr txBox="1"/>
            <p:nvPr/>
          </p:nvSpPr>
          <p:spPr>
            <a:xfrm>
              <a:off x="7984724" y="2997901"/>
              <a:ext cx="550151" cy="523220"/>
            </a:xfrm>
            <a:prstGeom prst="rect">
              <a:avLst/>
            </a:prstGeom>
            <a:noFill/>
          </p:spPr>
          <p:txBody>
            <a:bodyPr wrap="none" rtlCol="0">
              <a:spAutoFit/>
            </a:bodyPr>
            <a:lstStyle/>
            <a:p>
              <a:r>
                <a:rPr lang="en-AU" sz="2800" dirty="0"/>
                <a:t>$$</a:t>
              </a:r>
            </a:p>
          </p:txBody>
        </p:sp>
        <p:grpSp>
          <p:nvGrpSpPr>
            <p:cNvPr id="93" name="Group 92"/>
            <p:cNvGrpSpPr/>
            <p:nvPr/>
          </p:nvGrpSpPr>
          <p:grpSpPr>
            <a:xfrm>
              <a:off x="7377044" y="2978219"/>
              <a:ext cx="562585" cy="562585"/>
              <a:chOff x="-2622895" y="613980"/>
              <a:chExt cx="696305" cy="696305"/>
            </a:xfrm>
          </p:grpSpPr>
          <p:sp>
            <p:nvSpPr>
              <p:cNvPr id="100" name="Rectangle 99"/>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1"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7" name="Group 86"/>
          <p:cNvGrpSpPr/>
          <p:nvPr/>
        </p:nvGrpSpPr>
        <p:grpSpPr>
          <a:xfrm>
            <a:off x="7377044" y="1366187"/>
            <a:ext cx="965628" cy="562585"/>
            <a:chOff x="7377044" y="2305987"/>
            <a:chExt cx="965628" cy="562585"/>
          </a:xfrm>
        </p:grpSpPr>
        <p:sp>
          <p:nvSpPr>
            <p:cNvPr id="38" name="TextBox 37"/>
            <p:cNvSpPr txBox="1"/>
            <p:nvPr/>
          </p:nvSpPr>
          <p:spPr>
            <a:xfrm>
              <a:off x="7975264" y="2325669"/>
              <a:ext cx="367408" cy="523220"/>
            </a:xfrm>
            <a:prstGeom prst="rect">
              <a:avLst/>
            </a:prstGeom>
            <a:noFill/>
          </p:spPr>
          <p:txBody>
            <a:bodyPr wrap="none" rtlCol="0">
              <a:spAutoFit/>
            </a:bodyPr>
            <a:lstStyle/>
            <a:p>
              <a:r>
                <a:rPr lang="en-AU" sz="2800" dirty="0"/>
                <a:t>$</a:t>
              </a:r>
            </a:p>
          </p:txBody>
        </p:sp>
        <p:grpSp>
          <p:nvGrpSpPr>
            <p:cNvPr id="94" name="Group 93"/>
            <p:cNvGrpSpPr/>
            <p:nvPr/>
          </p:nvGrpSpPr>
          <p:grpSpPr>
            <a:xfrm>
              <a:off x="7377044" y="2305987"/>
              <a:ext cx="562585" cy="562585"/>
              <a:chOff x="-2790412" y="5046269"/>
              <a:chExt cx="696305" cy="696305"/>
            </a:xfrm>
          </p:grpSpPr>
          <p:sp>
            <p:nvSpPr>
              <p:cNvPr id="98" name="Rectangle 97"/>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9"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grpSp>
        <p:nvGrpSpPr>
          <p:cNvPr id="88" name="Group 87"/>
          <p:cNvGrpSpPr/>
          <p:nvPr/>
        </p:nvGrpSpPr>
        <p:grpSpPr>
          <a:xfrm>
            <a:off x="3223399" y="1743638"/>
            <a:ext cx="562585" cy="562585"/>
            <a:chOff x="3244063" y="1458576"/>
            <a:chExt cx="562585" cy="562585"/>
          </a:xfrm>
        </p:grpSpPr>
        <p:sp>
          <p:nvSpPr>
            <p:cNvPr id="89" name="Rectangle 88"/>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quot;No&quot; Symbol 91"/>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2" name="Group 101"/>
          <p:cNvGrpSpPr/>
          <p:nvPr/>
        </p:nvGrpSpPr>
        <p:grpSpPr>
          <a:xfrm>
            <a:off x="568869" y="4373825"/>
            <a:ext cx="562585" cy="562585"/>
            <a:chOff x="3767208" y="2886213"/>
            <a:chExt cx="562585" cy="562585"/>
          </a:xfrm>
        </p:grpSpPr>
        <p:sp>
          <p:nvSpPr>
            <p:cNvPr id="103" name="Rectangle 102"/>
            <p:cNvSpPr/>
            <p:nvPr/>
          </p:nvSpPr>
          <p:spPr>
            <a:xfrm>
              <a:off x="3767208" y="2886213"/>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quot;No&quot; Symbol 103"/>
            <p:cNvSpPr/>
            <p:nvPr/>
          </p:nvSpPr>
          <p:spPr>
            <a:xfrm>
              <a:off x="3784908" y="2943776"/>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pic>
        <p:nvPicPr>
          <p:cNvPr id="10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35328" y="4478624"/>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p:cNvGrpSpPr/>
          <p:nvPr/>
        </p:nvGrpSpPr>
        <p:grpSpPr>
          <a:xfrm>
            <a:off x="7377044" y="3428906"/>
            <a:ext cx="1148371" cy="562585"/>
            <a:chOff x="7377044" y="4368706"/>
            <a:chExt cx="1148371" cy="562585"/>
          </a:xfrm>
        </p:grpSpPr>
        <p:grpSp>
          <p:nvGrpSpPr>
            <p:cNvPr id="111" name="Group 110"/>
            <p:cNvGrpSpPr/>
            <p:nvPr/>
          </p:nvGrpSpPr>
          <p:grpSpPr>
            <a:xfrm>
              <a:off x="7377044" y="4368706"/>
              <a:ext cx="562585" cy="562585"/>
              <a:chOff x="3244063" y="1458576"/>
              <a:chExt cx="562585" cy="562585"/>
            </a:xfrm>
          </p:grpSpPr>
          <p:sp>
            <p:nvSpPr>
              <p:cNvPr id="113" name="Rectangle 112"/>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quot;No&quot; Symbol 113"/>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112" name="TextBox 111"/>
            <p:cNvSpPr txBox="1"/>
            <p:nvPr/>
          </p:nvSpPr>
          <p:spPr>
            <a:xfrm>
              <a:off x="7975264" y="4404917"/>
              <a:ext cx="550151" cy="523220"/>
            </a:xfrm>
            <a:prstGeom prst="rect">
              <a:avLst/>
            </a:prstGeom>
            <a:noFill/>
          </p:spPr>
          <p:txBody>
            <a:bodyPr wrap="none" rtlCol="0">
              <a:spAutoFit/>
            </a:bodyPr>
            <a:lstStyle/>
            <a:p>
              <a:r>
                <a:rPr lang="en-AU" sz="2800" dirty="0"/>
                <a:t>$0</a:t>
              </a:r>
            </a:p>
          </p:txBody>
        </p:sp>
      </p:grpSp>
      <p:sp>
        <p:nvSpPr>
          <p:cNvPr id="66" name="Title 1"/>
          <p:cNvSpPr txBox="1">
            <a:spLocks/>
          </p:cNvSpPr>
          <p:nvPr/>
        </p:nvSpPr>
        <p:spPr>
          <a:xfrm>
            <a:off x="1" y="12270"/>
            <a:ext cx="5335928"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AU" b="1"/>
              <a:t>Project prioritization</a:t>
            </a:r>
            <a:endParaRPr lang="en-AU" b="1" dirty="0"/>
          </a:p>
        </p:txBody>
      </p:sp>
    </p:spTree>
    <p:extLst>
      <p:ext uri="{BB962C8B-B14F-4D97-AF65-F5344CB8AC3E}">
        <p14:creationId xmlns:p14="http://schemas.microsoft.com/office/powerpoint/2010/main" val="3827498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213994" y="693731"/>
            <a:ext cx="1937646" cy="646331"/>
          </a:xfrm>
          <a:prstGeom prst="rect">
            <a:avLst/>
          </a:prstGeom>
          <a:noFill/>
        </p:spPr>
        <p:txBody>
          <a:bodyPr wrap="none" rtlCol="0">
            <a:spAutoFit/>
          </a:bodyPr>
          <a:lstStyle/>
          <a:p>
            <a:r>
              <a:rPr lang="en-AU" sz="3600" u="sng" dirty="0"/>
              <a:t>Cost data</a:t>
            </a:r>
          </a:p>
        </p:txBody>
      </p:sp>
      <p:sp>
        <p:nvSpPr>
          <p:cNvPr id="21" name="TextBox 20"/>
          <p:cNvSpPr txBox="1"/>
          <p:nvPr/>
        </p:nvSpPr>
        <p:spPr>
          <a:xfrm>
            <a:off x="9942653" y="-734406"/>
            <a:ext cx="1370247" cy="369332"/>
          </a:xfrm>
          <a:prstGeom prst="rect">
            <a:avLst/>
          </a:prstGeom>
          <a:noFill/>
        </p:spPr>
        <p:txBody>
          <a:bodyPr wrap="none" rtlCol="0">
            <a:spAutoFit/>
          </a:bodyPr>
          <a:lstStyle/>
          <a:p>
            <a:r>
              <a:rPr lang="en-AU" dirty="0"/>
              <a:t>Feature data</a:t>
            </a:r>
          </a:p>
        </p:txBody>
      </p:sp>
      <p:sp>
        <p:nvSpPr>
          <p:cNvPr id="47" name="TextBox 46"/>
          <p:cNvSpPr txBox="1"/>
          <p:nvPr/>
        </p:nvSpPr>
        <p:spPr>
          <a:xfrm>
            <a:off x="3857254" y="1913328"/>
            <a:ext cx="1141659" cy="461665"/>
          </a:xfrm>
          <a:prstGeom prst="rect">
            <a:avLst/>
          </a:prstGeom>
          <a:noFill/>
        </p:spPr>
        <p:txBody>
          <a:bodyPr wrap="none" rtlCol="0">
            <a:spAutoFit/>
          </a:bodyPr>
          <a:lstStyle/>
          <a:p>
            <a:r>
              <a:rPr lang="en-AU" sz="2400" dirty="0"/>
              <a:t>Success</a:t>
            </a:r>
          </a:p>
        </p:txBody>
      </p:sp>
      <p:grpSp>
        <p:nvGrpSpPr>
          <p:cNvPr id="49" name="Group 48"/>
          <p:cNvGrpSpPr/>
          <p:nvPr/>
        </p:nvGrpSpPr>
        <p:grpSpPr>
          <a:xfrm>
            <a:off x="1174482" y="1283114"/>
            <a:ext cx="1926379" cy="1024202"/>
            <a:chOff x="1042402" y="1032216"/>
            <a:chExt cx="1926379" cy="1024202"/>
          </a:xfrm>
        </p:grpSpPr>
        <p:sp>
          <p:nvSpPr>
            <p:cNvPr id="33" name="Rectangle 32"/>
            <p:cNvSpPr/>
            <p:nvPr/>
          </p:nvSpPr>
          <p:spPr>
            <a:xfrm>
              <a:off x="2406196" y="1492740"/>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4"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2406196" y="1512571"/>
              <a:ext cx="562585" cy="533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454017" y="1032216"/>
              <a:ext cx="1109599" cy="461665"/>
            </a:xfrm>
            <a:prstGeom prst="rect">
              <a:avLst/>
            </a:prstGeom>
            <a:noFill/>
          </p:spPr>
          <p:txBody>
            <a:bodyPr wrap="none" rtlCol="0">
              <a:spAutoFit/>
            </a:bodyPr>
            <a:lstStyle/>
            <a:p>
              <a:r>
                <a:rPr lang="en-AU" sz="2400" dirty="0"/>
                <a:t>Actions</a:t>
              </a:r>
            </a:p>
          </p:txBody>
        </p:sp>
        <p:grpSp>
          <p:nvGrpSpPr>
            <p:cNvPr id="26" name="Group 25"/>
            <p:cNvGrpSpPr/>
            <p:nvPr/>
          </p:nvGrpSpPr>
          <p:grpSpPr>
            <a:xfrm>
              <a:off x="1727525" y="1493833"/>
              <a:ext cx="562585" cy="562585"/>
              <a:chOff x="-2622895" y="613980"/>
              <a:chExt cx="696305" cy="696305"/>
            </a:xfrm>
          </p:grpSpPr>
          <p:sp>
            <p:nvSpPr>
              <p:cNvPr id="23" name="Rectangle 22"/>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1042402" y="1493833"/>
              <a:ext cx="562585" cy="562585"/>
              <a:chOff x="-2790412" y="5046269"/>
              <a:chExt cx="696305" cy="696305"/>
            </a:xfrm>
          </p:grpSpPr>
          <p:sp>
            <p:nvSpPr>
              <p:cNvPr id="32" name="Rectangle 31"/>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8"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2" name="TextBox 51"/>
          <p:cNvSpPr txBox="1"/>
          <p:nvPr/>
        </p:nvSpPr>
        <p:spPr>
          <a:xfrm rot="16200000">
            <a:off x="-989928" y="3456721"/>
            <a:ext cx="2401876" cy="461665"/>
          </a:xfrm>
          <a:prstGeom prst="rect">
            <a:avLst/>
          </a:prstGeom>
          <a:noFill/>
        </p:spPr>
        <p:txBody>
          <a:bodyPr wrap="none" rtlCol="0">
            <a:spAutoFit/>
          </a:bodyPr>
          <a:lstStyle/>
          <a:p>
            <a:r>
              <a:rPr lang="en-AU" sz="2400" dirty="0"/>
              <a:t>Recovery projects</a:t>
            </a:r>
          </a:p>
        </p:txBody>
      </p:sp>
      <p:grpSp>
        <p:nvGrpSpPr>
          <p:cNvPr id="57" name="Group 56"/>
          <p:cNvGrpSpPr>
            <a:grpSpLocks noChangeAspect="1"/>
          </p:cNvGrpSpPr>
          <p:nvPr/>
        </p:nvGrpSpPr>
        <p:grpSpPr>
          <a:xfrm>
            <a:off x="701522" y="2380930"/>
            <a:ext cx="429932" cy="561600"/>
            <a:chOff x="199951" y="2162824"/>
            <a:chExt cx="639368" cy="733591"/>
          </a:xfrm>
        </p:grpSpPr>
        <p:sp>
          <p:nvSpPr>
            <p:cNvPr id="58" name="Rectangle 57"/>
            <p:cNvSpPr/>
            <p:nvPr/>
          </p:nvSpPr>
          <p:spPr>
            <a:xfrm>
              <a:off x="199951" y="2162824"/>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951" y="2253830"/>
              <a:ext cx="639368" cy="542757"/>
            </a:xfrm>
            <a:prstGeom prst="rect">
              <a:avLst/>
            </a:prstGeom>
          </p:spPr>
        </p:pic>
      </p:grpSp>
      <p:sp>
        <p:nvSpPr>
          <p:cNvPr id="54" name="TextBox 53"/>
          <p:cNvSpPr txBox="1"/>
          <p:nvPr/>
        </p:nvSpPr>
        <p:spPr>
          <a:xfrm>
            <a:off x="4070453" y="2430898"/>
            <a:ext cx="715260" cy="461665"/>
          </a:xfrm>
          <a:prstGeom prst="rect">
            <a:avLst/>
          </a:prstGeom>
          <a:noFill/>
        </p:spPr>
        <p:txBody>
          <a:bodyPr wrap="none" rtlCol="0">
            <a:spAutoFit/>
          </a:bodyPr>
          <a:lstStyle/>
          <a:p>
            <a:r>
              <a:rPr lang="en-AU" sz="2400" dirty="0"/>
              <a:t>90%</a:t>
            </a:r>
          </a:p>
        </p:txBody>
      </p:sp>
      <p:grpSp>
        <p:nvGrpSpPr>
          <p:cNvPr id="60" name="Group 59"/>
          <p:cNvGrpSpPr>
            <a:grpSpLocks noChangeAspect="1"/>
          </p:cNvGrpSpPr>
          <p:nvPr/>
        </p:nvGrpSpPr>
        <p:grpSpPr>
          <a:xfrm>
            <a:off x="502910" y="3045228"/>
            <a:ext cx="628544" cy="561600"/>
            <a:chOff x="185870" y="2964248"/>
            <a:chExt cx="667530" cy="596434"/>
          </a:xfrm>
        </p:grpSpPr>
        <p:sp>
          <p:nvSpPr>
            <p:cNvPr id="61" name="Rectangle 60"/>
            <p:cNvSpPr/>
            <p:nvPr/>
          </p:nvSpPr>
          <p:spPr>
            <a:xfrm>
              <a:off x="185870" y="2964248"/>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2" name="Picture 61"/>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32263" y="2964248"/>
              <a:ext cx="577336" cy="596434"/>
            </a:xfrm>
            <a:prstGeom prst="rect">
              <a:avLst/>
            </a:prstGeom>
          </p:spPr>
        </p:pic>
      </p:grpSp>
      <p:pic>
        <p:nvPicPr>
          <p:cNvPr id="73"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65861" y="3149535"/>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4070453" y="3095196"/>
            <a:ext cx="715260" cy="461665"/>
          </a:xfrm>
          <a:prstGeom prst="rect">
            <a:avLst/>
          </a:prstGeom>
          <a:noFill/>
        </p:spPr>
        <p:txBody>
          <a:bodyPr wrap="none" rtlCol="0">
            <a:spAutoFit/>
          </a:bodyPr>
          <a:lstStyle/>
          <a:p>
            <a:r>
              <a:rPr lang="en-AU" sz="2400" dirty="0"/>
              <a:t>20%</a:t>
            </a:r>
          </a:p>
        </p:txBody>
      </p:sp>
      <p:grpSp>
        <p:nvGrpSpPr>
          <p:cNvPr id="63" name="Group 62"/>
          <p:cNvGrpSpPr>
            <a:grpSpLocks noChangeAspect="1"/>
          </p:cNvGrpSpPr>
          <p:nvPr/>
        </p:nvGrpSpPr>
        <p:grpSpPr>
          <a:xfrm>
            <a:off x="569854" y="3709526"/>
            <a:ext cx="561600" cy="561600"/>
            <a:chOff x="4908376" y="1516788"/>
            <a:chExt cx="658422" cy="658422"/>
          </a:xfrm>
        </p:grpSpPr>
        <p:sp>
          <p:nvSpPr>
            <p:cNvPr id="64" name="Rectangle 63"/>
            <p:cNvSpPr/>
            <p:nvPr/>
          </p:nvSpPr>
          <p:spPr>
            <a:xfrm>
              <a:off x="4908376" y="1516790"/>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908378" y="1516788"/>
              <a:ext cx="658420" cy="658420"/>
            </a:xfrm>
            <a:prstGeom prst="rect">
              <a:avLst/>
            </a:prstGeom>
          </p:spPr>
        </p:pic>
      </p:grpSp>
      <p:sp>
        <p:nvSpPr>
          <p:cNvPr id="79" name="TextBox 78"/>
          <p:cNvSpPr txBox="1"/>
          <p:nvPr/>
        </p:nvSpPr>
        <p:spPr>
          <a:xfrm>
            <a:off x="4070453" y="3759494"/>
            <a:ext cx="715260" cy="461665"/>
          </a:xfrm>
          <a:prstGeom prst="rect">
            <a:avLst/>
          </a:prstGeom>
          <a:noFill/>
        </p:spPr>
        <p:txBody>
          <a:bodyPr wrap="none" rtlCol="0">
            <a:spAutoFit/>
          </a:bodyPr>
          <a:lstStyle/>
          <a:p>
            <a:r>
              <a:rPr lang="en-AU" sz="2400" dirty="0"/>
              <a:t>50%</a:t>
            </a:r>
          </a:p>
        </p:txBody>
      </p:sp>
      <p:cxnSp>
        <p:nvCxnSpPr>
          <p:cNvPr id="68" name="Straight Connector 67"/>
          <p:cNvCxnSpPr/>
          <p:nvPr/>
        </p:nvCxnSpPr>
        <p:spPr>
          <a:xfrm>
            <a:off x="7182661" y="650445"/>
            <a:ext cx="0" cy="439907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31454" y="2993560"/>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174482" y="3665246"/>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174482" y="4331283"/>
            <a:ext cx="5913610" cy="0"/>
          </a:xfrm>
          <a:prstGeom prst="line">
            <a:avLst/>
          </a:prstGeom>
          <a:ln>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89107" y="740400"/>
            <a:ext cx="2441951" cy="646331"/>
          </a:xfrm>
          <a:prstGeom prst="rect">
            <a:avLst/>
          </a:prstGeom>
          <a:noFill/>
        </p:spPr>
        <p:txBody>
          <a:bodyPr wrap="none" rtlCol="0">
            <a:spAutoFit/>
          </a:bodyPr>
          <a:lstStyle/>
          <a:p>
            <a:r>
              <a:rPr lang="en-AU" sz="3600" u="sng" dirty="0"/>
              <a:t>Project data</a:t>
            </a:r>
          </a:p>
        </p:txBody>
      </p:sp>
      <p:pic>
        <p:nvPicPr>
          <p:cNvPr id="88"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3" y="3813831"/>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182" y="2484599"/>
            <a:ext cx="338725" cy="35298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1637" y="3813833"/>
            <a:ext cx="338725" cy="352987"/>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p:cNvGrpSpPr/>
          <p:nvPr/>
        </p:nvGrpSpPr>
        <p:grpSpPr>
          <a:xfrm>
            <a:off x="3223399" y="1743638"/>
            <a:ext cx="562585" cy="562585"/>
            <a:chOff x="3244063" y="1458576"/>
            <a:chExt cx="562585" cy="562585"/>
          </a:xfrm>
        </p:grpSpPr>
        <p:sp>
          <p:nvSpPr>
            <p:cNvPr id="103" name="Rectangle 102"/>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quot;No&quot; Symbol 103"/>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5" name="Group 104"/>
          <p:cNvGrpSpPr/>
          <p:nvPr/>
        </p:nvGrpSpPr>
        <p:grpSpPr>
          <a:xfrm>
            <a:off x="568869" y="4373825"/>
            <a:ext cx="562585" cy="562585"/>
            <a:chOff x="3767208" y="2886213"/>
            <a:chExt cx="562585" cy="562585"/>
          </a:xfrm>
        </p:grpSpPr>
        <p:sp>
          <p:nvSpPr>
            <p:cNvPr id="106" name="Rectangle 105"/>
            <p:cNvSpPr/>
            <p:nvPr/>
          </p:nvSpPr>
          <p:spPr>
            <a:xfrm>
              <a:off x="3767208" y="2886213"/>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quot;No&quot; Symbol 106"/>
            <p:cNvSpPr/>
            <p:nvPr/>
          </p:nvSpPr>
          <p:spPr>
            <a:xfrm>
              <a:off x="3784908" y="2943776"/>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pic>
        <p:nvPicPr>
          <p:cNvPr id="108" name="Picture 2" descr="http://www.clker.com/cliparts/2/k/n/l/C/Q/transparent-green-checkmark-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5328" y="4478624"/>
            <a:ext cx="338725" cy="35298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p:cNvSpPr/>
          <p:nvPr/>
        </p:nvSpPr>
        <p:spPr>
          <a:xfrm>
            <a:off x="3992708" y="4424285"/>
            <a:ext cx="870751" cy="461665"/>
          </a:xfrm>
          <a:prstGeom prst="rect">
            <a:avLst/>
          </a:prstGeom>
        </p:spPr>
        <p:txBody>
          <a:bodyPr wrap="none">
            <a:spAutoFit/>
          </a:bodyPr>
          <a:lstStyle/>
          <a:p>
            <a:r>
              <a:rPr lang="en-AU" sz="2400" dirty="0"/>
              <a:t>100%</a:t>
            </a:r>
          </a:p>
        </p:txBody>
      </p:sp>
      <p:grpSp>
        <p:nvGrpSpPr>
          <p:cNvPr id="119" name="Group 118"/>
          <p:cNvGrpSpPr/>
          <p:nvPr/>
        </p:nvGrpSpPr>
        <p:grpSpPr>
          <a:xfrm>
            <a:off x="7377044" y="2741333"/>
            <a:ext cx="1331113" cy="562585"/>
            <a:chOff x="7377044" y="3693140"/>
            <a:chExt cx="1331113" cy="562585"/>
          </a:xfrm>
        </p:grpSpPr>
        <p:sp>
          <p:nvSpPr>
            <p:cNvPr id="123" name="TextBox 122"/>
            <p:cNvSpPr txBox="1"/>
            <p:nvPr/>
          </p:nvSpPr>
          <p:spPr>
            <a:xfrm>
              <a:off x="7975264" y="3712822"/>
              <a:ext cx="732893" cy="523220"/>
            </a:xfrm>
            <a:prstGeom prst="rect">
              <a:avLst/>
            </a:prstGeom>
            <a:noFill/>
          </p:spPr>
          <p:txBody>
            <a:bodyPr wrap="none" rtlCol="0">
              <a:spAutoFit/>
            </a:bodyPr>
            <a:lstStyle/>
            <a:p>
              <a:r>
                <a:rPr lang="en-AU" sz="2800" dirty="0"/>
                <a:t>$$$</a:t>
              </a:r>
            </a:p>
          </p:txBody>
        </p:sp>
        <p:grpSp>
          <p:nvGrpSpPr>
            <p:cNvPr id="125" name="Group 124"/>
            <p:cNvGrpSpPr/>
            <p:nvPr/>
          </p:nvGrpSpPr>
          <p:grpSpPr>
            <a:xfrm>
              <a:off x="7377044" y="3693140"/>
              <a:ext cx="562585" cy="562585"/>
              <a:chOff x="9279472" y="2261725"/>
              <a:chExt cx="562585" cy="562585"/>
            </a:xfrm>
          </p:grpSpPr>
          <p:sp>
            <p:nvSpPr>
              <p:cNvPr id="126" name="Rectangle 125"/>
              <p:cNvSpPr/>
              <p:nvPr/>
            </p:nvSpPr>
            <p:spPr>
              <a:xfrm>
                <a:off x="9279472" y="2261725"/>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7" name="Picture 10" descr="Fence Wooden Silhouette - Free vector graphic on Pixaba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931" r="65498" b="16646"/>
              <a:stretch/>
            </p:blipFill>
            <p:spPr bwMode="auto">
              <a:xfrm>
                <a:off x="9279472" y="2281556"/>
                <a:ext cx="562585" cy="5334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8" name="Group 127"/>
          <p:cNvGrpSpPr/>
          <p:nvPr/>
        </p:nvGrpSpPr>
        <p:grpSpPr>
          <a:xfrm>
            <a:off x="7377044" y="2053760"/>
            <a:ext cx="1157831" cy="562585"/>
            <a:chOff x="7377044" y="2978219"/>
            <a:chExt cx="1157831" cy="562585"/>
          </a:xfrm>
        </p:grpSpPr>
        <p:sp>
          <p:nvSpPr>
            <p:cNvPr id="129" name="TextBox 128"/>
            <p:cNvSpPr txBox="1"/>
            <p:nvPr/>
          </p:nvSpPr>
          <p:spPr>
            <a:xfrm>
              <a:off x="7984724" y="2997901"/>
              <a:ext cx="550151" cy="523220"/>
            </a:xfrm>
            <a:prstGeom prst="rect">
              <a:avLst/>
            </a:prstGeom>
            <a:noFill/>
          </p:spPr>
          <p:txBody>
            <a:bodyPr wrap="none" rtlCol="0">
              <a:spAutoFit/>
            </a:bodyPr>
            <a:lstStyle/>
            <a:p>
              <a:r>
                <a:rPr lang="en-AU" sz="2800" dirty="0"/>
                <a:t>$$</a:t>
              </a:r>
            </a:p>
          </p:txBody>
        </p:sp>
        <p:grpSp>
          <p:nvGrpSpPr>
            <p:cNvPr id="130" name="Group 129"/>
            <p:cNvGrpSpPr/>
            <p:nvPr/>
          </p:nvGrpSpPr>
          <p:grpSpPr>
            <a:xfrm>
              <a:off x="7377044" y="2978219"/>
              <a:ext cx="562585" cy="562585"/>
              <a:chOff x="-2622895" y="613980"/>
              <a:chExt cx="696305" cy="696305"/>
            </a:xfrm>
          </p:grpSpPr>
          <p:sp>
            <p:nvSpPr>
              <p:cNvPr id="134" name="Rectangle 133"/>
              <p:cNvSpPr/>
              <p:nvPr/>
            </p:nvSpPr>
            <p:spPr>
              <a:xfrm>
                <a:off x="-2622895" y="613980"/>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5" name="Picture 8" descr="Sapling Icons - Download Free Vector Icons | Noun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396" y="650479"/>
                <a:ext cx="623307" cy="6233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6" name="Group 135"/>
          <p:cNvGrpSpPr/>
          <p:nvPr/>
        </p:nvGrpSpPr>
        <p:grpSpPr>
          <a:xfrm>
            <a:off x="7377044" y="1366187"/>
            <a:ext cx="965628" cy="562585"/>
            <a:chOff x="7377044" y="2305987"/>
            <a:chExt cx="965628" cy="562585"/>
          </a:xfrm>
        </p:grpSpPr>
        <p:sp>
          <p:nvSpPr>
            <p:cNvPr id="137" name="TextBox 136"/>
            <p:cNvSpPr txBox="1"/>
            <p:nvPr/>
          </p:nvSpPr>
          <p:spPr>
            <a:xfrm>
              <a:off x="7975264" y="2325669"/>
              <a:ext cx="367408" cy="523220"/>
            </a:xfrm>
            <a:prstGeom prst="rect">
              <a:avLst/>
            </a:prstGeom>
            <a:noFill/>
          </p:spPr>
          <p:txBody>
            <a:bodyPr wrap="none" rtlCol="0">
              <a:spAutoFit/>
            </a:bodyPr>
            <a:lstStyle/>
            <a:p>
              <a:r>
                <a:rPr lang="en-AU" sz="2800" dirty="0"/>
                <a:t>$</a:t>
              </a:r>
            </a:p>
          </p:txBody>
        </p:sp>
        <p:grpSp>
          <p:nvGrpSpPr>
            <p:cNvPr id="138" name="Group 137"/>
            <p:cNvGrpSpPr/>
            <p:nvPr/>
          </p:nvGrpSpPr>
          <p:grpSpPr>
            <a:xfrm>
              <a:off x="7377044" y="2305987"/>
              <a:ext cx="562585" cy="562585"/>
              <a:chOff x="-2790412" y="5046269"/>
              <a:chExt cx="696305" cy="696305"/>
            </a:xfrm>
          </p:grpSpPr>
          <p:sp>
            <p:nvSpPr>
              <p:cNvPr id="139" name="Rectangle 138"/>
              <p:cNvSpPr/>
              <p:nvPr/>
            </p:nvSpPr>
            <p:spPr>
              <a:xfrm>
                <a:off x="-2790412" y="5046269"/>
                <a:ext cx="696305" cy="69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0" name="Picture 4" descr="poison bottle Icon 2184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0293" y="5046388"/>
                <a:ext cx="696067" cy="6960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1" name="Group 140"/>
          <p:cNvGrpSpPr/>
          <p:nvPr/>
        </p:nvGrpSpPr>
        <p:grpSpPr>
          <a:xfrm>
            <a:off x="7377044" y="3428906"/>
            <a:ext cx="1148371" cy="562585"/>
            <a:chOff x="7377044" y="4368706"/>
            <a:chExt cx="1148371" cy="562585"/>
          </a:xfrm>
        </p:grpSpPr>
        <p:grpSp>
          <p:nvGrpSpPr>
            <p:cNvPr id="142" name="Group 141"/>
            <p:cNvGrpSpPr/>
            <p:nvPr/>
          </p:nvGrpSpPr>
          <p:grpSpPr>
            <a:xfrm>
              <a:off x="7377044" y="4368706"/>
              <a:ext cx="562585" cy="562585"/>
              <a:chOff x="3244063" y="1458576"/>
              <a:chExt cx="562585" cy="562585"/>
            </a:xfrm>
          </p:grpSpPr>
          <p:sp>
            <p:nvSpPr>
              <p:cNvPr id="144" name="Rectangle 143"/>
              <p:cNvSpPr/>
              <p:nvPr/>
            </p:nvSpPr>
            <p:spPr>
              <a:xfrm>
                <a:off x="3244063" y="1458576"/>
                <a:ext cx="562585" cy="5625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quot;No&quot; Symbol 144"/>
              <p:cNvSpPr/>
              <p:nvPr/>
            </p:nvSpPr>
            <p:spPr>
              <a:xfrm>
                <a:off x="3261763" y="1516139"/>
                <a:ext cx="527185" cy="447458"/>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143" name="TextBox 142"/>
            <p:cNvSpPr txBox="1"/>
            <p:nvPr/>
          </p:nvSpPr>
          <p:spPr>
            <a:xfrm>
              <a:off x="7975264" y="4404917"/>
              <a:ext cx="550151" cy="523220"/>
            </a:xfrm>
            <a:prstGeom prst="rect">
              <a:avLst/>
            </a:prstGeom>
            <a:noFill/>
          </p:spPr>
          <p:txBody>
            <a:bodyPr wrap="none" rtlCol="0">
              <a:spAutoFit/>
            </a:bodyPr>
            <a:lstStyle/>
            <a:p>
              <a:r>
                <a:rPr lang="en-AU" sz="2800" dirty="0"/>
                <a:t>$0</a:t>
              </a:r>
            </a:p>
          </p:txBody>
        </p:sp>
      </p:grpSp>
      <p:sp>
        <p:nvSpPr>
          <p:cNvPr id="69" name="Title 1"/>
          <p:cNvSpPr>
            <a:spLocks noGrp="1"/>
          </p:cNvSpPr>
          <p:nvPr>
            <p:ph type="title"/>
          </p:nvPr>
        </p:nvSpPr>
        <p:spPr>
          <a:xfrm>
            <a:off x="1" y="12270"/>
            <a:ext cx="5335928" cy="857250"/>
          </a:xfrm>
        </p:spPr>
        <p:txBody>
          <a:bodyPr>
            <a:normAutofit fontScale="90000"/>
          </a:bodyPr>
          <a:lstStyle/>
          <a:p>
            <a:r>
              <a:rPr lang="en-AU" b="1" dirty="0"/>
              <a:t>Project prioritization</a:t>
            </a:r>
          </a:p>
        </p:txBody>
      </p:sp>
    </p:spTree>
    <p:extLst>
      <p:ext uri="{BB962C8B-B14F-4D97-AF65-F5344CB8AC3E}">
        <p14:creationId xmlns:p14="http://schemas.microsoft.com/office/powerpoint/2010/main" val="4217260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7444</TotalTime>
  <Words>2248</Words>
  <Application>Microsoft Office PowerPoint</Application>
  <PresentationFormat>On-screen Show (16:9)</PresentationFormat>
  <Paragraphs>412</Paragraphs>
  <Slides>47</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55" baseType="lpstr">
      <vt:lpstr>Arial</vt:lpstr>
      <vt:lpstr>Calibri</vt:lpstr>
      <vt:lpstr>Symbol</vt:lpstr>
      <vt:lpstr>Times New Roman</vt:lpstr>
      <vt:lpstr>Wingdings</vt:lpstr>
      <vt:lpstr>Office Theme</vt:lpstr>
      <vt:lpstr>1_Office Theme</vt:lpstr>
      <vt:lpstr>4_Office Theme</vt:lpstr>
      <vt:lpstr>PowerPoint Presentation</vt:lpstr>
      <vt:lpstr>PowerPoint Presentation</vt:lpstr>
      <vt:lpstr>PowerPoint Presentation</vt:lpstr>
      <vt:lpstr>PowerPoint Presentation</vt:lpstr>
      <vt:lpstr>PowerPoint Presentation</vt:lpstr>
      <vt:lpstr>Systematic conservation planning</vt:lpstr>
      <vt:lpstr>Project prioritization</vt:lpstr>
      <vt:lpstr>PowerPoint Presentation</vt:lpstr>
      <vt:lpstr>Project prioritization</vt:lpstr>
      <vt:lpstr>Project prioritization</vt:lpstr>
      <vt:lpstr>Project prioritization</vt:lpstr>
      <vt:lpstr>Project Prioritization vs. Reserve Selection</vt:lpstr>
      <vt:lpstr>Project prioritization protocol</vt:lpstr>
      <vt:lpstr>Project prioritization protocol</vt:lpstr>
      <vt:lpstr>PowerPoint Presentation</vt:lpstr>
      <vt:lpstr>Different ranks → different biodiversity outcomes</vt:lpstr>
      <vt:lpstr>Ok sure, but people often have very strong opinions on what species “deserve” funding – so why bother using prioritization?</vt:lpstr>
      <vt:lpstr>Private sponsorship for flagship species</vt:lpstr>
      <vt:lpstr>Explored different funding scenarios</vt:lpstr>
      <vt:lpstr>Biodiversity gains from private sponsorship for flagship species</vt:lpstr>
      <vt:lpstr>Prioritizations can help optimize funding allocation for flagship species by finding synergies with other species</vt:lpstr>
      <vt:lpstr>There’s important trade-offs to think about when collecting data for project prioritization</vt:lpstr>
      <vt:lpstr>PowerPoint Presentation</vt:lpstr>
      <vt:lpstr>PowerPoint Presentation</vt:lpstr>
      <vt:lpstr>PowerPoint Presentation</vt:lpstr>
      <vt:lpstr>PowerPoint Presentation</vt:lpstr>
      <vt:lpstr>Trade-offs between persistence and expected number of species conserved</vt:lpstr>
      <vt:lpstr>Trade-offs between persistence and expected number of species conserved</vt:lpstr>
      <vt:lpstr>Trade-offs between persistence and expected number of species conserved</vt:lpstr>
      <vt:lpstr>Trade-offs between persistence and expected number of species conserved</vt:lpstr>
      <vt:lpstr>Trade-offs between persistence and expected number of species conserved</vt:lpstr>
      <vt:lpstr>How has project prioritization has been used for  real world decision making?</vt:lpstr>
      <vt:lpstr>Threatened Species Strategy</vt:lpstr>
      <vt:lpstr>Threatened Species Strategy</vt:lpstr>
      <vt:lpstr>“Noah’s Ark” framing is  misleading and melodramatic</vt:lpstr>
      <vt:lpstr>Ranking is methodologically flawed and  distracts from important considerations</vt:lpstr>
      <vt:lpstr>PowerPoint Presentation</vt:lpstr>
      <vt:lpstr>PowerPoint Presentation</vt:lpstr>
      <vt:lpstr>So, focussing on species’ recovery projects can make it difficult to reach consensus – what’s the alternative?</vt:lpstr>
      <vt:lpstr>PowerPoint Presentation</vt:lpstr>
      <vt:lpstr>Priority threat management</vt:lpstr>
      <vt:lpstr>Priority threat management</vt:lpstr>
      <vt:lpstr>Case study</vt:lpstr>
      <vt:lpstr>Case study</vt:lpstr>
      <vt:lpstr>Prioritization</vt:lpstr>
      <vt:lpstr>Thanks for listening!</vt:lpstr>
      <vt:lpstr>How to find a paper by DOI?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subject/>
  <dc:creator>Jeff Hanson Local Admin</dc:creator>
  <dc:description/>
  <cp:lastModifiedBy>Zoe Stone</cp:lastModifiedBy>
  <cp:revision>2436</cp:revision>
  <dcterms:created xsi:type="dcterms:W3CDTF">2006-08-16T00:00:00Z</dcterms:created>
  <dcterms:modified xsi:type="dcterms:W3CDTF">2023-09-10T09:22:52Z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68</vt:i4>
  </property>
</Properties>
</file>